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2" r:id="rId3"/>
    <p:sldId id="283" r:id="rId4"/>
    <p:sldId id="286" r:id="rId5"/>
    <p:sldId id="272" r:id="rId6"/>
    <p:sldId id="265" r:id="rId7"/>
    <p:sldId id="284" r:id="rId8"/>
    <p:sldId id="268" r:id="rId9"/>
    <p:sldId id="269" r:id="rId10"/>
    <p:sldId id="287" r:id="rId11"/>
    <p:sldId id="285" r:id="rId12"/>
    <p:sldId id="288" r:id="rId13"/>
    <p:sldId id="271" r:id="rId14"/>
    <p:sldId id="260" r:id="rId15"/>
    <p:sldId id="277" r:id="rId16"/>
    <p:sldId id="274" r:id="rId17"/>
    <p:sldId id="275" r:id="rId18"/>
    <p:sldId id="261" r:id="rId19"/>
    <p:sldId id="278" r:id="rId20"/>
    <p:sldId id="279" r:id="rId21"/>
    <p:sldId id="280" r:id="rId22"/>
    <p:sldId id="259" r:id="rId23"/>
    <p:sldId id="281" r:id="rId24"/>
    <p:sldId id="257" r:id="rId25"/>
    <p:sldId id="289" r:id="rId26"/>
    <p:sldId id="29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19E5-62F0-46C4-8039-AB4D22AAFAC2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braz.ru/#/document/99/902389617/XA00MES2O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ip.1obraz.ru/#/document/99/902389617/XA00M8G2N7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1obraz.ru/#/document/99/902389617/XA00M362MC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282,2,&#1057;&#1083;&#1072;&#1081;&#1076; 2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1obraz.ru/#/document/99/902389617/XA00MEA2O2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263,1,&#1057;&#1083;&#1072;&#1081;&#1076; 1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124744"/>
            <a:ext cx="792088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endParaRPr lang="ru-RU" sz="3200" b="1" dirty="0" smtClean="0"/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«Работа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с воспитанниками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 ОВЗ в условиях инклюзии»</a:t>
            </a:r>
          </a:p>
          <a:p>
            <a:pPr algn="ctr"/>
            <a:endParaRPr lang="ru-RU" sz="32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587727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МДОУ детский сад «Росинка»</a:t>
            </a:r>
          </a:p>
          <a:p>
            <a:pPr algn="ctr"/>
            <a:r>
              <a:rPr lang="ru-RU" b="1" dirty="0" smtClean="0"/>
              <a:t>29.10.2018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8367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836712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r>
              <a:rPr lang="ru-RU" sz="3600" dirty="0" smtClean="0"/>
              <a:t> </a:t>
            </a:r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92696"/>
            <a:ext cx="849694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Обучение и воспитание детей с ОВЗ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может быть организовано:</a:t>
            </a:r>
          </a:p>
          <a:p>
            <a:pPr algn="ctr"/>
            <a:endParaRPr lang="ru-RU" dirty="0" smtClean="0"/>
          </a:p>
          <a:p>
            <a:r>
              <a:rPr lang="ru-RU" sz="2400" dirty="0" smtClean="0"/>
              <a:t>– в ДОО – в группах компенсирующей или комбинированной направленности, которые осуществляют образовательную деятельность по АООП;</a:t>
            </a:r>
          </a:p>
          <a:p>
            <a:r>
              <a:rPr lang="ru-RU" sz="2400" dirty="0" smtClean="0"/>
              <a:t>– в ОО (школах и детских садах), в которых ребенок с ОВЗ обучается совместно с детьми без нарушений здоровья по индивидуальной адаптированной образовательной программе;</a:t>
            </a:r>
          </a:p>
          <a:p>
            <a:r>
              <a:rPr lang="ru-RU" sz="2400" dirty="0" smtClean="0"/>
              <a:t>– на дому или в медицинских организациях – для детей, нуждающихся в длительном лечении, по индивидуальным учебным планам </a:t>
            </a:r>
          </a:p>
          <a:p>
            <a:pPr algn="ctr"/>
            <a:r>
              <a:rPr lang="ru-RU" sz="2400" dirty="0" smtClean="0"/>
              <a:t>(</a:t>
            </a:r>
            <a:r>
              <a:rPr lang="ru-RU" sz="2400" u="sng" dirty="0" smtClean="0">
                <a:hlinkClick r:id="rId3"/>
              </a:rPr>
              <a:t>ч. 4 статьи 79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4"/>
              </a:rPr>
              <a:t>части 5 статьи 41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Закона от 29.12.2012 г. № 273-ФЗ).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8367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836712"/>
            <a:ext cx="82809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Создание необходимых условий</a:t>
            </a:r>
          </a:p>
          <a:p>
            <a:pPr algn="ctr"/>
            <a:r>
              <a:rPr lang="ru-RU" sz="2800" dirty="0" smtClean="0"/>
              <a:t>Чтобы лица с ОВЗ смогли получить качественное образование на любом уровне общего образования, среднего профессионального образования, высшего и дополнительного образования без дискриминации, для них создают необходимые условия (</a:t>
            </a:r>
            <a:r>
              <a:rPr lang="ru-RU" sz="2800" u="sng" dirty="0" smtClean="0">
                <a:hlinkClick r:id="rId3"/>
              </a:rPr>
              <a:t>ст. 5</a:t>
            </a:r>
            <a:r>
              <a:rPr lang="ru-RU" sz="2800" dirty="0" smtClean="0"/>
              <a:t> Закона № 273-ФЗ).</a:t>
            </a:r>
          </a:p>
          <a:p>
            <a:pPr algn="ctr"/>
            <a:r>
              <a:rPr lang="ru-RU" sz="2800" b="1" dirty="0" smtClean="0"/>
              <a:t> Инклюзивное образование помогает особым детям успешно влиться в общество и эффективно себя реализовать</a:t>
            </a:r>
            <a:r>
              <a:rPr lang="ru-RU" sz="3600" b="1" dirty="0" smtClean="0"/>
              <a:t>.</a:t>
            </a:r>
          </a:p>
          <a:p>
            <a:pPr algn="ctr"/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8367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836712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Особые образовательные условия: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/>
              <a:t> </a:t>
            </a:r>
            <a:r>
              <a:rPr lang="ru-RU" sz="2400" dirty="0" smtClean="0"/>
              <a:t>специальные </a:t>
            </a:r>
            <a:r>
              <a:rPr lang="ru-RU" sz="2400" u="sng" dirty="0" smtClean="0">
                <a:hlinkClick r:id="rId3" action="ppaction://hlinkfile"/>
              </a:rPr>
              <a:t>адаптированные программы</a:t>
            </a:r>
            <a:r>
              <a:rPr lang="ru-RU" sz="2400" dirty="0" smtClean="0"/>
              <a:t> и методы воспитания, обучения и развития детей</a:t>
            </a:r>
          </a:p>
          <a:p>
            <a:pPr algn="ctr"/>
            <a:r>
              <a:rPr lang="ru-RU" sz="2400" dirty="0" smtClean="0"/>
              <a:t> (</a:t>
            </a:r>
            <a:r>
              <a:rPr lang="ru-RU" sz="2400" u="sng" dirty="0" smtClean="0">
                <a:hlinkClick r:id="rId4"/>
              </a:rPr>
              <a:t>ч. 3 ст. 79</a:t>
            </a:r>
            <a:r>
              <a:rPr lang="ru-RU" sz="2400" dirty="0" smtClean="0"/>
              <a:t> Закона № 273-ФЗ). </a:t>
            </a:r>
          </a:p>
          <a:p>
            <a:pPr algn="ctr"/>
            <a:r>
              <a:rPr lang="ru-RU" sz="2400" dirty="0" smtClean="0"/>
              <a:t>Это специальные учебные пособия, дидактические материалы, технические средства, коррекционные занятия.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Образовательные программы для детей с ОВЗ или инвалидностью ОО разрабатывает и утверждает самостоятельно с учетом рекомендаций ПМПК и учреждений МСЭ.</a:t>
            </a:r>
          </a:p>
          <a:p>
            <a:pPr algn="ctr"/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62068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119675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Специальные условия воспитания и обучения детей с ОВЗ в учреждении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общеразвивающей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направленности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2276872"/>
            <a:ext cx="68407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Создание нормативно-правового и программно-методического обеспечения.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 Создание предметно-развивающей среды.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Кадровое обеспечение.</a:t>
            </a:r>
          </a:p>
          <a:p>
            <a:r>
              <a:rPr lang="ru-RU" sz="2400" b="1" dirty="0" smtClean="0"/>
              <a:t>4. Создание психолого-педагогического сопровождения.</a:t>
            </a:r>
          </a:p>
          <a:p>
            <a:r>
              <a:rPr lang="ru-RU" sz="2400" b="1" dirty="0" smtClean="0"/>
              <a:t>5. Работа с родителями воспитанников с ОВЗ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548680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Инклюзивное обучение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 ДОУ делает возможным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772816"/>
            <a:ext cx="69127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оказание необходимой коррекционно-педагогической и медико-социальной помощи большому количеству детей; 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позволяет максимально приблизить ее к месту жительства ребенка;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обеспечить родителей консультативной поддержкой;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подготовить общество к принятию человека с ограниченными возможностями.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99992" y="177281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259632" y="69269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Система работы с детьми с ОВЗ:</a:t>
            </a:r>
            <a:endParaRPr lang="ru-RU" sz="36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47864" y="1412776"/>
            <a:ext cx="15624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ПМПк</a:t>
            </a:r>
            <a:endParaRPr lang="ru-RU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76056" y="2420888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специалисты</a:t>
            </a: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91680" y="2348880"/>
            <a:ext cx="15624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воспитатели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19872" y="3501008"/>
            <a:ext cx="1584176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ребёнок с ОВЗ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19872" y="5013176"/>
            <a:ext cx="14904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родители</a:t>
            </a:r>
            <a:endParaRPr lang="ru-RU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275856" y="2276872"/>
            <a:ext cx="781236" cy="475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27984" y="2348880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131840" y="2708920"/>
            <a:ext cx="957808" cy="694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4283968" y="2780928"/>
            <a:ext cx="864096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4139952" y="45091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195736" y="3356992"/>
            <a:ext cx="1368152" cy="15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4860032" y="3429000"/>
            <a:ext cx="1224136" cy="15121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419872" y="2852936"/>
            <a:ext cx="15121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1196752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 </a:t>
            </a:r>
            <a:r>
              <a:rPr lang="ru-RU" sz="2800" dirty="0" err="1" smtClean="0"/>
              <a:t>ПМПк</a:t>
            </a:r>
            <a:r>
              <a:rPr lang="ru-RU" sz="2800" dirty="0" smtClean="0"/>
              <a:t> возлагаются задачи по сопровождению и выстраиванию образовательного маршрута для ребенка с ОВЗ.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err="1" smtClean="0"/>
              <a:t>ПМПк</a:t>
            </a:r>
            <a:r>
              <a:rPr lang="ru-RU" sz="2800" dirty="0" smtClean="0"/>
              <a:t> несет ответственность за обеспечение </a:t>
            </a:r>
            <a:r>
              <a:rPr lang="ru-RU" sz="2800" dirty="0" err="1" smtClean="0"/>
              <a:t>диагностико-коррекционного</a:t>
            </a:r>
            <a:r>
              <a:rPr lang="ru-RU" sz="2800" dirty="0" smtClean="0"/>
              <a:t>, психолого-педагогического и медико-социального сопровождения обучающихся, воспитанников с ОВЗ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476672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ЗАДАЧИ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ПМПк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700808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Председатель </a:t>
            </a:r>
            <a:r>
              <a:rPr lang="ru-RU" sz="2800" dirty="0" err="1" smtClean="0"/>
              <a:t>ПМПк</a:t>
            </a: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Педагог-психолог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Учитель-логопед, дефектолог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Музыкальный руководитель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Инструктор по физкультуре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Медсестра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Воспитатель</a:t>
            </a: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76470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Состав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ПМПк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2132856"/>
            <a:ext cx="74888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Значительную роль выполняет система деятельности специалистов </a:t>
            </a:r>
            <a:r>
              <a:rPr lang="ru-RU" sz="2400" dirty="0" err="1" smtClean="0"/>
              <a:t>ПМПк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Особую важность составляет не сумма разнонаправленных воздействий разных специалистов, </a:t>
            </a:r>
            <a:r>
              <a:rPr lang="ru-RU" sz="2400" b="1" dirty="0" smtClean="0"/>
              <a:t>а единое комплексное воздействие на ребенка с ОВЗ 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на всех этапах работы </a:t>
            </a:r>
            <a:r>
              <a:rPr lang="ru-RU" sz="2400" dirty="0" err="1" smtClean="0"/>
              <a:t>ПМПк</a:t>
            </a:r>
            <a:r>
              <a:rPr lang="ru-RU" sz="2400" dirty="0" smtClean="0"/>
              <a:t> в образовательном учреждении.</a:t>
            </a: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836712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Деятельность специалистов и воспитателей</a:t>
            </a:r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2132856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0"/>
            <a:ext cx="6192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Особенности организации работы воспитателя:</a:t>
            </a:r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844824"/>
            <a:ext cx="7416824" cy="4391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- планирование (совместно с другими специалистами) и проведение фронтальных занятий со всей группой детей, включая воспитанников с ограниченными возможностями здоровья; </a:t>
            </a:r>
          </a:p>
          <a:p>
            <a:r>
              <a:rPr lang="ru-RU" b="1" dirty="0" smtClean="0"/>
              <a:t> - планирование (совместно с другими специалистами) и организация совместной деятельности всех воспитанников; </a:t>
            </a:r>
            <a:br>
              <a:rPr lang="ru-RU" b="1" dirty="0" smtClean="0"/>
            </a:br>
            <a:r>
              <a:rPr lang="ru-RU" b="1" dirty="0" smtClean="0"/>
              <a:t>- соблюдение преемственности в работе с другими специалистами по выполнению индивидуальной программы воспитания и обучения детей с ограниченными возможностями здоровья; </a:t>
            </a:r>
            <a:br>
              <a:rPr lang="ru-RU" b="1" dirty="0" smtClean="0"/>
            </a:br>
            <a:r>
              <a:rPr lang="ru-RU" b="1" dirty="0" smtClean="0"/>
              <a:t>- обеспечение индивидуального подхода к каждому воспитаннику с ограниченными возможностями здоровья с учетом рекомендаций специалистов; </a:t>
            </a:r>
            <a:br>
              <a:rPr lang="ru-RU" b="1" dirty="0" smtClean="0"/>
            </a:br>
            <a:r>
              <a:rPr lang="ru-RU" b="1" dirty="0" smtClean="0"/>
              <a:t>- консультирование родителей (законных представителей) детей с ограниченными возможностями здоровья по вопросам воспитания ребенка в семье; </a:t>
            </a:r>
            <a:br>
              <a:rPr lang="ru-RU" b="1" dirty="0" smtClean="0"/>
            </a:br>
            <a:r>
              <a:rPr lang="ru-RU" b="1" dirty="0" smtClean="0"/>
              <a:t>- ведение необходимой документации.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124744"/>
            <a:ext cx="79208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endParaRPr lang="ru-RU" sz="3200" b="1" dirty="0" smtClean="0"/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2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9807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9592" y="1052736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инновационная площадка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МДОУ детский сад «Росинка»</a:t>
            </a: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/>
              <a:t>ПРОГРАММА </a:t>
            </a:r>
            <a:endParaRPr lang="ru-RU" dirty="0" smtClean="0"/>
          </a:p>
          <a:p>
            <a:pPr algn="ctr"/>
            <a:r>
              <a:rPr lang="ru-RU" b="1" dirty="0" smtClean="0"/>
              <a:t>РАЗВИТИЯ ИНКЛЮЗИВНОГО ОБРАЗОВАНИЯ ДЕТЕЙ С ОГРАНИЧЕННЫМИ ВОЗМОЖНОСТЯМИ ЗДОРОВЬЯ В РАМКАХ РЕАЛИЗАЦИИ ФГОС ДО в МЫШКИНСКОМ МР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 </a:t>
            </a:r>
            <a:r>
              <a:rPr lang="ru-RU" dirty="0" smtClean="0"/>
              <a:t>Приказ №120 от 23.08.2017</a:t>
            </a:r>
          </a:p>
          <a:p>
            <a:pPr algn="ctr"/>
            <a:r>
              <a:rPr lang="ru-RU" b="1" u="sng" dirty="0" smtClean="0"/>
              <a:t>соисполнители:</a:t>
            </a:r>
          </a:p>
          <a:p>
            <a:pPr algn="ctr"/>
            <a:r>
              <a:rPr lang="ru-RU" b="1" dirty="0" smtClean="0"/>
              <a:t>МДОУ детский сад «Теремок»;</a:t>
            </a:r>
          </a:p>
          <a:p>
            <a:pPr algn="ctr"/>
            <a:r>
              <a:rPr lang="ru-RU" b="1" dirty="0" smtClean="0"/>
              <a:t>МДОУ детский сад «Тополёк»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2132856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0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98884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620688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Документация :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1484784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- Адаптированная программа (АООП);</a:t>
            </a:r>
          </a:p>
          <a:p>
            <a:endParaRPr lang="ru-RU" sz="2400" dirty="0" smtClean="0"/>
          </a:p>
          <a:p>
            <a:r>
              <a:rPr lang="ru-RU" sz="2400" dirty="0" smtClean="0"/>
              <a:t> - Индивидуальный образовательный маршрут сопровождения (ИОМ);</a:t>
            </a:r>
          </a:p>
          <a:p>
            <a:endParaRPr lang="ru-RU" sz="2400" dirty="0" smtClean="0"/>
          </a:p>
          <a:p>
            <a:r>
              <a:rPr lang="ru-RU" sz="2400" dirty="0" smtClean="0"/>
              <a:t> - Тетрадь взаимодействия специалистов и воспитателя;</a:t>
            </a:r>
          </a:p>
          <a:p>
            <a:endParaRPr lang="ru-RU" sz="2400" dirty="0" smtClean="0"/>
          </a:p>
          <a:p>
            <a:r>
              <a:rPr lang="ru-RU" sz="2400" dirty="0" smtClean="0"/>
              <a:t> - Общее тематическое планирование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2132856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0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98884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2132856"/>
            <a:ext cx="6480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- Рекомендации ЦПМПК 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- Решение психолого-педагогического  консилиума учреждения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- Комплексная диагностика 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- Согласие родителей (законных представителей)</a:t>
            </a:r>
          </a:p>
          <a:p>
            <a:endParaRPr lang="ru-RU" sz="24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836713"/>
            <a:ext cx="5616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CC3300"/>
                </a:solidFill>
                <a:latin typeface="Calibri" pitchFamily="34" charset="0"/>
              </a:rPr>
              <a:t>Индивидуальный образовательный маршрут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Работа с родителями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Знакомство родителей с результатами обследования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Разъяснение о необходимости комплексного обследования и получения рекомендации с ЦПМПК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Знакомство с Индивидуальным образовательным маршрутом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Психолого-педагогическое просвещение родителей</a:t>
            </a:r>
          </a:p>
          <a:p>
            <a:pPr marL="514350" indent="-514350" algn="l"/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Таким образом,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 fontScale="25000" lnSpcReduction="20000"/>
          </a:bodyPr>
          <a:lstStyle/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sz="9600" b="1" dirty="0" smtClean="0">
              <a:solidFill>
                <a:schemeClr val="tx1"/>
              </a:solidFill>
            </a:endParaRPr>
          </a:p>
          <a:p>
            <a:r>
              <a:rPr lang="ru-RU" sz="9600" b="1" dirty="0" smtClean="0">
                <a:solidFill>
                  <a:schemeClr val="tx1"/>
                </a:solidFill>
              </a:rPr>
              <a:t>комплексный </a:t>
            </a:r>
            <a:r>
              <a:rPr lang="ru-RU" sz="9600" b="1" dirty="0" smtClean="0">
                <a:solidFill>
                  <a:schemeClr val="tx1"/>
                </a:solidFill>
              </a:rPr>
              <a:t>подход к обучению и воспитанию детей с ОВЗ с участием воспитателей, специалистов и родителей позволяет детям с ОВЗ:</a:t>
            </a:r>
          </a:p>
          <a:p>
            <a:r>
              <a:rPr lang="ru-RU" sz="96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b="1" dirty="0" smtClean="0">
                <a:solidFill>
                  <a:schemeClr val="tx1"/>
                </a:solidFill>
              </a:rPr>
              <a:t>раскрыть свой потенциал, 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b="1" dirty="0" smtClean="0">
                <a:solidFill>
                  <a:schemeClr val="tx1"/>
                </a:solidFill>
              </a:rPr>
              <a:t>приобрести необходимые знания и социальные навыки, 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b="1" dirty="0" smtClean="0">
                <a:solidFill>
                  <a:schemeClr val="tx1"/>
                </a:solidFill>
              </a:rPr>
              <a:t>успешно включиться в среду обычных сверстников,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b="1" dirty="0" smtClean="0">
                <a:solidFill>
                  <a:schemeClr val="tx1"/>
                </a:solidFill>
              </a:rPr>
              <a:t>получить равные стартовые возможности 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b="1" dirty="0" smtClean="0">
                <a:solidFill>
                  <a:schemeClr val="tx1"/>
                </a:solidFill>
              </a:rPr>
              <a:t>и подготовиться к самостоятельной жизни в будущем.</a:t>
            </a:r>
          </a:p>
          <a:p>
            <a:pPr marL="514350" indent="-514350" algn="l"/>
            <a:endParaRPr lang="ru-RU" sz="96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ru-RU" sz="9600" dirty="0" smtClean="0"/>
          </a:p>
          <a:p>
            <a:pPr marL="514350" indent="-514350">
              <a:buAutoNum type="arabicPeriod"/>
            </a:pP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124744"/>
            <a:ext cx="79208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endParaRPr lang="ru-RU" sz="3200" b="1" dirty="0" smtClean="0"/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2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9807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91680" y="476673"/>
            <a:ext cx="61926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/>
              <a:t>План  мероприятий</a:t>
            </a:r>
          </a:p>
          <a:p>
            <a:pPr algn="ctr"/>
            <a:r>
              <a:rPr lang="ru-RU" b="1" dirty="0" smtClean="0"/>
              <a:t>муниципальной инновационной площадки </a:t>
            </a:r>
          </a:p>
          <a:p>
            <a:pPr algn="ctr"/>
            <a:r>
              <a:rPr lang="ru-RU" b="1" dirty="0" smtClean="0"/>
              <a:t>на 2018-2019 учебный год</a:t>
            </a:r>
            <a:endParaRPr 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5616" y="1844823"/>
          <a:ext cx="7560840" cy="412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656"/>
                <a:gridCol w="3227776"/>
                <a:gridCol w="1782198"/>
                <a:gridCol w="1890210"/>
              </a:tblGrid>
              <a:tr h="504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Название мероприятий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9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Семинар для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воспитателей,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старших воспитателей «Логопедические и дефектологические технологии в работе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воспитателя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инклюзивной группы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МДОУ детский сад «Росинка»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7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Анкетирование участников МИП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МДОУ детский сад «Росинка»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1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Семинар «Взаимодействие специалистов ДОУ в работе с детьми с ОВЗ»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МДОУ детский сад «Росинка»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1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Круглый стол «Опыт работы педагогов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Мышкинского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МР в рамках развития инклюзивного образования»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май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Организации участники МИП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7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Анкетирование «Оценка эффективности МИП»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июнь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МДОУ детский сад «Росинка»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124744"/>
            <a:ext cx="79208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endParaRPr lang="ru-RU" sz="3200" b="1" dirty="0" smtClean="0"/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2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9807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15616" y="260649"/>
            <a:ext cx="763284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Программа семинара</a:t>
            </a:r>
          </a:p>
          <a:p>
            <a:pPr marL="457200" indent="-457200"/>
            <a:r>
              <a:rPr lang="ru-RU" sz="2400" b="1" dirty="0" smtClean="0"/>
              <a:t>1. Работа с воспитанниками с ОВЗ в условиях инклюзии. </a:t>
            </a:r>
          </a:p>
          <a:p>
            <a:pPr marL="457200" indent="-457200"/>
            <a:r>
              <a:rPr lang="ru-RU" sz="2400" b="1" dirty="0" smtClean="0"/>
              <a:t>Богослова Т.Ю.</a:t>
            </a:r>
          </a:p>
          <a:p>
            <a:pPr marL="457200" indent="-457200"/>
            <a:r>
              <a:rPr lang="ru-RU" sz="2400" b="1" dirty="0" smtClean="0"/>
              <a:t>2. Составление индивидуального образовательного маршрута (</a:t>
            </a:r>
            <a:r>
              <a:rPr lang="ru-RU" sz="2400" b="1" dirty="0" err="1" smtClean="0"/>
              <a:t>ИОМа</a:t>
            </a:r>
            <a:r>
              <a:rPr lang="ru-RU" sz="2400" b="1" dirty="0" smtClean="0"/>
              <a:t>) сопровождения воспитанника с ОВЗ . </a:t>
            </a:r>
          </a:p>
          <a:p>
            <a:pPr marL="457200" indent="-457200"/>
            <a:r>
              <a:rPr lang="ru-RU" sz="2400" b="1" dirty="0" err="1" smtClean="0"/>
              <a:t>Шамина</a:t>
            </a:r>
            <a:r>
              <a:rPr lang="ru-RU" sz="2400" b="1" dirty="0" smtClean="0"/>
              <a:t> Л.Н.</a:t>
            </a:r>
          </a:p>
          <a:p>
            <a:pPr marL="457200" indent="-457200"/>
            <a:r>
              <a:rPr lang="ru-RU" sz="2400" b="1" dirty="0" smtClean="0"/>
              <a:t>3. Работа воспитателя с воспитанниками с ОВЗ в разных режимных моментах. </a:t>
            </a:r>
          </a:p>
          <a:p>
            <a:pPr marL="457200" indent="-457200"/>
            <a:r>
              <a:rPr lang="ru-RU" sz="2400" b="1" dirty="0" err="1" smtClean="0"/>
              <a:t>Жёлтикова</a:t>
            </a:r>
            <a:r>
              <a:rPr lang="ru-RU" sz="2400" b="1" dirty="0" smtClean="0"/>
              <a:t> О.В.  </a:t>
            </a:r>
          </a:p>
          <a:p>
            <a:pPr marL="457200" indent="-457200"/>
            <a:r>
              <a:rPr lang="ru-RU" sz="2400" b="1" dirty="0" smtClean="0"/>
              <a:t>4. Мастер-класс «Логопедические и дефектологические технологии в работе воспитателя» </a:t>
            </a:r>
          </a:p>
          <a:p>
            <a:pPr marL="457200" indent="-457200"/>
            <a:r>
              <a:rPr lang="ru-RU" sz="2400" b="1" dirty="0" err="1" smtClean="0"/>
              <a:t>Шамина</a:t>
            </a:r>
            <a:r>
              <a:rPr lang="ru-RU" sz="2400" b="1" dirty="0" smtClean="0"/>
              <a:t> Л.Н.</a:t>
            </a:r>
          </a:p>
          <a:p>
            <a:pPr marL="457200" indent="-457200"/>
            <a:r>
              <a:rPr lang="ru-RU" sz="2400" b="1" dirty="0" smtClean="0"/>
              <a:t>5. Анкетирование участников семинара.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83671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Инклюзивное образование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484785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доступность образования для всех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приспособление процесса обучения к индивидуальности и различным нуждам всех детей, в т.ч. с ограниченными возможностями здоровья</a:t>
            </a:r>
            <a:endParaRPr lang="ru-RU" sz="2800" dirty="0"/>
          </a:p>
        </p:txBody>
      </p:sp>
      <p:pic>
        <p:nvPicPr>
          <p:cNvPr id="29700" name="Picture 4" descr="http://minusa-school12.ru/images/gallery/22/55e943741bf61/563c1e5d593b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573016"/>
            <a:ext cx="3967073" cy="2901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54868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Номативно-правовая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база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83671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1484784"/>
            <a:ext cx="66247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Статья 5</a:t>
            </a:r>
            <a:r>
              <a:rPr lang="ru-RU" sz="2400" dirty="0" smtClean="0"/>
              <a:t> </a:t>
            </a:r>
            <a:r>
              <a:rPr lang="ru-RU" sz="2400" b="1" dirty="0" smtClean="0"/>
              <a:t>Федерального Закона «Об образовании в Российской Федерации» от 29 декабря 2012 г. N 273-ФЗ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Конвенция ООН о правах инвалидов (одобрена Генеральной Ассамблеей ООН 13.12.2006).</a:t>
            </a:r>
            <a:r>
              <a:rPr lang="ru-RU" sz="2400" dirty="0" smtClean="0"/>
              <a:t> </a:t>
            </a:r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ru-RU" sz="2400" b="1" dirty="0" smtClean="0"/>
              <a:t>Федеральный государственный образовательный стандарт дошкольного образования от 17.10.2013 г. N 1155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«Концепция долгосрочного социально-экономического развития РФ на период до 2020 г.» – Распоряжение Правительства РФ от 17 ноября 2008 г. № 1662-р</a:t>
            </a:r>
            <a:r>
              <a:rPr lang="ru-RU" sz="2400" dirty="0" smtClean="0"/>
              <a:t> </a:t>
            </a:r>
          </a:p>
          <a:p>
            <a:pPr marL="342900" indent="-342900"/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8367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836712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Общие правила инклюзивного образования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dirty="0" smtClean="0"/>
              <a:t>Есть две категории воспитанников  с особыми образовательными потребностями:</a:t>
            </a:r>
          </a:p>
          <a:p>
            <a:r>
              <a:rPr lang="ru-RU" sz="3600" dirty="0" smtClean="0"/>
              <a:t>– </a:t>
            </a:r>
            <a:r>
              <a:rPr lang="ru-RU" sz="3600" u="sng" dirty="0" smtClean="0">
                <a:hlinkClick r:id="rId3" action="ppaction://hlinkfile"/>
              </a:rPr>
              <a:t>дети-инвалиды</a:t>
            </a:r>
            <a:r>
              <a:rPr lang="ru-RU" sz="3600" dirty="0" smtClean="0"/>
              <a:t>; </a:t>
            </a:r>
            <a:br>
              <a:rPr lang="ru-RU" sz="3600" dirty="0" smtClean="0"/>
            </a:br>
            <a:r>
              <a:rPr lang="ru-RU" sz="3600" dirty="0" smtClean="0"/>
              <a:t>– дети с ограниченными возможностями здоровья (ОВЗ). </a:t>
            </a:r>
          </a:p>
          <a:p>
            <a:pPr algn="ctr"/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7704" y="105273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764704"/>
            <a:ext cx="75608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Обучающийся с ограниченными возможностями здоровья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</a:t>
            </a:r>
            <a:r>
              <a:rPr lang="ru-RU" sz="2800" dirty="0" smtClean="0"/>
              <a:t>физическое лицо, имеющее недостатки в физическом и (или) психологическом развитии, подтвержденные </a:t>
            </a:r>
            <a:r>
              <a:rPr lang="ru-RU" sz="2800" dirty="0" err="1" smtClean="0"/>
              <a:t>психолого-медико-педагогической</a:t>
            </a:r>
            <a:r>
              <a:rPr lang="ru-RU" sz="2800" dirty="0" smtClean="0"/>
              <a:t> комиссией. </a:t>
            </a:r>
          </a:p>
          <a:p>
            <a:pPr>
              <a:buNone/>
            </a:pPr>
            <a:r>
              <a:rPr lang="ru-RU" sz="2800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ru-RU" sz="2800" b="1" dirty="0" smtClean="0"/>
              <a:t>   </a:t>
            </a:r>
          </a:p>
          <a:p>
            <a:pPr algn="ctr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 </a:t>
            </a:r>
            <a:r>
              <a:rPr lang="ru-RU" sz="2400" dirty="0" smtClean="0">
                <a:solidFill>
                  <a:srgbClr val="00B050"/>
                </a:solidFill>
              </a:rPr>
              <a:t>Закон №273-ФЗ от 29.12.2012 «Об образовании в Российской Федерации»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764704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детей с ОВЗ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177281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8" y="1628800"/>
            <a:ext cx="63367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Глухие дети/ Слабослышащие дети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1640" y="2348880"/>
            <a:ext cx="64807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Слепые дети/Слабовидящие дети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3648" y="2996952"/>
            <a:ext cx="64087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Дети с речевыми нарушениями (ТНР)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03648" y="3717032"/>
            <a:ext cx="64087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Дети с нарушениями опорно-двигательного аппарата (НОДА)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03648" y="4509120"/>
            <a:ext cx="64087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Дети с ЗПР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648" y="5229200"/>
            <a:ext cx="63367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Дети с РАС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75656" y="5949280"/>
            <a:ext cx="62646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Дети с нарушениями интеллекта (УО)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921</Words>
  <Application>Microsoft Office PowerPoint</Application>
  <PresentationFormat>Экран (4:3)</PresentationFormat>
  <Paragraphs>185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Работа с родителями</vt:lpstr>
      <vt:lpstr>Таким образом, 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100</cp:revision>
  <dcterms:created xsi:type="dcterms:W3CDTF">2017-10-15T12:33:37Z</dcterms:created>
  <dcterms:modified xsi:type="dcterms:W3CDTF">2018-10-29T09:11:33Z</dcterms:modified>
</cp:coreProperties>
</file>