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6" r:id="rId10"/>
    <p:sldId id="277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8000"/>
    <a:srgbClr val="FFFF00"/>
    <a:srgbClr val="FFFFFF"/>
    <a:srgbClr val="0AC4B2"/>
    <a:srgbClr val="006600"/>
    <a:srgbClr val="00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7C062-704B-4B07-A8AE-9DD654F175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8C6B9-1AD4-4CCA-B533-45D385D4306D}">
      <dgm:prSet phldrT="[Текст]" custT="1"/>
      <dgm:spPr>
        <a:solidFill>
          <a:srgbClr val="FF0066"/>
        </a:solidFill>
      </dgm:spPr>
      <dgm:t>
        <a:bodyPr/>
        <a:lstStyle/>
        <a:p>
          <a:pPr algn="ctr"/>
          <a:r>
            <a:rPr lang="ru-RU" sz="2000" b="1" dirty="0" smtClean="0"/>
            <a:t>Дети недостаточно знакомы с произведениями детской художественной литературы</a:t>
          </a:r>
          <a:endParaRPr lang="ru-RU" sz="2000" b="1" dirty="0"/>
        </a:p>
      </dgm:t>
    </dgm:pt>
    <dgm:pt modelId="{3152828C-1F2C-453E-B5E9-0F7275F09430}" type="parTrans" cxnId="{A0F61FB4-E792-415D-92A7-034CC87985BC}">
      <dgm:prSet/>
      <dgm:spPr/>
      <dgm:t>
        <a:bodyPr/>
        <a:lstStyle/>
        <a:p>
          <a:endParaRPr lang="ru-RU"/>
        </a:p>
      </dgm:t>
    </dgm:pt>
    <dgm:pt modelId="{544B4606-4D36-49D6-A8CC-2F4B0B10E7FB}" type="sibTrans" cxnId="{A0F61FB4-E792-415D-92A7-034CC87985BC}">
      <dgm:prSet/>
      <dgm:spPr/>
      <dgm:t>
        <a:bodyPr/>
        <a:lstStyle/>
        <a:p>
          <a:endParaRPr lang="ru-RU"/>
        </a:p>
      </dgm:t>
    </dgm:pt>
    <dgm:pt modelId="{DD49512C-A99A-47B1-80BE-4FE83440FF9F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2000" b="1" dirty="0" smtClean="0"/>
            <a:t>Имели скудный словарный запас</a:t>
          </a:r>
          <a:endParaRPr lang="ru-RU" sz="2000" b="1" dirty="0"/>
        </a:p>
      </dgm:t>
    </dgm:pt>
    <dgm:pt modelId="{4D6B6EC2-8FFE-4F9D-B554-B75F88F68487}" type="parTrans" cxnId="{26A670D6-B2E2-44ED-B2B5-C0BFE4793CE4}">
      <dgm:prSet/>
      <dgm:spPr/>
      <dgm:t>
        <a:bodyPr/>
        <a:lstStyle/>
        <a:p>
          <a:endParaRPr lang="ru-RU"/>
        </a:p>
      </dgm:t>
    </dgm:pt>
    <dgm:pt modelId="{B5BE2C1B-D116-43DD-8A6D-053DD2F81382}" type="sibTrans" cxnId="{26A670D6-B2E2-44ED-B2B5-C0BFE4793CE4}">
      <dgm:prSet/>
      <dgm:spPr/>
      <dgm:t>
        <a:bodyPr/>
        <a:lstStyle/>
        <a:p>
          <a:endParaRPr lang="ru-RU"/>
        </a:p>
      </dgm:t>
    </dgm:pt>
    <dgm:pt modelId="{769C27EC-92B4-4F6C-9A7D-517F31A430C6}">
      <dgm:prSet phldrT="[Текст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/>
            <a:t>Дети не умели строить взаимоотношения со сверстниками и взрослыми, проявляли агрессию </a:t>
          </a:r>
          <a:endParaRPr lang="ru-RU" sz="2000" b="1" dirty="0"/>
        </a:p>
      </dgm:t>
    </dgm:pt>
    <dgm:pt modelId="{C0E60E45-6ED6-4EC8-A4EF-CD473D2B73F2}" type="parTrans" cxnId="{7E965ADA-EF9E-4615-A4C2-CD9C2E7D1F97}">
      <dgm:prSet/>
      <dgm:spPr/>
      <dgm:t>
        <a:bodyPr/>
        <a:lstStyle/>
        <a:p>
          <a:endParaRPr lang="ru-RU"/>
        </a:p>
      </dgm:t>
    </dgm:pt>
    <dgm:pt modelId="{147DB90C-6667-40AC-BB66-0EB761148572}" type="sibTrans" cxnId="{7E965ADA-EF9E-4615-A4C2-CD9C2E7D1F97}">
      <dgm:prSet/>
      <dgm:spPr/>
      <dgm:t>
        <a:bodyPr/>
        <a:lstStyle/>
        <a:p>
          <a:endParaRPr lang="ru-RU"/>
        </a:p>
      </dgm:t>
    </dgm:pt>
    <dgm:pt modelId="{C82CC41D-39C6-4E66-9C14-E9EA184ADD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000" b="1" dirty="0" smtClean="0"/>
            <a:t>Отсутствовали навыки связной речи</a:t>
          </a:r>
          <a:endParaRPr lang="ru-RU" sz="2000" b="1" dirty="0"/>
        </a:p>
      </dgm:t>
    </dgm:pt>
    <dgm:pt modelId="{3E601615-DC75-4FDA-9550-9A404102B978}" type="parTrans" cxnId="{62EE93B5-47B7-4415-AFE3-CFE0D013768D}">
      <dgm:prSet/>
      <dgm:spPr/>
      <dgm:t>
        <a:bodyPr/>
        <a:lstStyle/>
        <a:p>
          <a:endParaRPr lang="ru-RU"/>
        </a:p>
      </dgm:t>
    </dgm:pt>
    <dgm:pt modelId="{5E10F926-66D2-4F6A-83A8-EB18D20052C6}" type="sibTrans" cxnId="{62EE93B5-47B7-4415-AFE3-CFE0D013768D}">
      <dgm:prSet/>
      <dgm:spPr/>
      <dgm:t>
        <a:bodyPr/>
        <a:lstStyle/>
        <a:p>
          <a:endParaRPr lang="ru-RU"/>
        </a:p>
      </dgm:t>
    </dgm:pt>
    <dgm:pt modelId="{649F1B2F-DE9A-43F8-BD6E-B39E9571AA5F}" type="pres">
      <dgm:prSet presAssocID="{9E37C062-704B-4B07-A8AE-9DD654F175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32187C-C4F6-45FB-B5BF-57E3E24C99A1}" type="pres">
      <dgm:prSet presAssocID="{7678C6B9-1AD4-4CCA-B533-45D385D4306D}" presName="node" presStyleLbl="node1" presStyleIdx="0" presStyleCnt="4" custAng="0" custScaleX="264552" custScaleY="303042" custLinFactNeighborX="-16762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7E04E-EE41-4C6C-B497-62D226BEACAD}" type="pres">
      <dgm:prSet presAssocID="{544B4606-4D36-49D6-A8CC-2F4B0B10E7FB}" presName="sibTrans" presStyleCnt="0"/>
      <dgm:spPr/>
    </dgm:pt>
    <dgm:pt modelId="{969963DC-2C0E-4C2F-9F00-9A1154974300}" type="pres">
      <dgm:prSet presAssocID="{DD49512C-A99A-47B1-80BE-4FE83440FF9F}" presName="node" presStyleLbl="node1" presStyleIdx="1" presStyleCnt="4" custAng="0" custScaleX="251396" custScaleY="247850" custLinFactNeighborX="11304" custLinFactNeighborY="-17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26BBD-0C45-422B-89B3-4EEF43A4CD03}" type="pres">
      <dgm:prSet presAssocID="{B5BE2C1B-D116-43DD-8A6D-053DD2F81382}" presName="sibTrans" presStyleCnt="0"/>
      <dgm:spPr/>
    </dgm:pt>
    <dgm:pt modelId="{4EB72E01-BB0D-4063-ABBC-D7B1854F65BF}" type="pres">
      <dgm:prSet presAssocID="{769C27EC-92B4-4F6C-9A7D-517F31A430C6}" presName="node" presStyleLbl="node1" presStyleIdx="2" presStyleCnt="4" custAng="0" custScaleX="260098" custScaleY="301810" custLinFactX="100000" custLinFactNeighborX="155929" custLinFactNeighborY="-3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4D78A-9810-4C63-8BE1-BAAE688EDA4D}" type="pres">
      <dgm:prSet presAssocID="{147DB90C-6667-40AC-BB66-0EB761148572}" presName="sibTrans" presStyleCnt="0"/>
      <dgm:spPr/>
    </dgm:pt>
    <dgm:pt modelId="{25C14F59-9070-40EC-A365-D4103BEA18D7}" type="pres">
      <dgm:prSet presAssocID="{C82CC41D-39C6-4E66-9C14-E9EA184ADD60}" presName="node" presStyleLbl="node1" presStyleIdx="3" presStyleCnt="4" custAng="0" custScaleX="231597" custScaleY="281307" custLinFactX="-100000" custLinFactNeighborX="-181185" custLinFactNeighborY="-13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65ADA-EF9E-4615-A4C2-CD9C2E7D1F97}" srcId="{9E37C062-704B-4B07-A8AE-9DD654F1757F}" destId="{769C27EC-92B4-4F6C-9A7D-517F31A430C6}" srcOrd="2" destOrd="0" parTransId="{C0E60E45-6ED6-4EC8-A4EF-CD473D2B73F2}" sibTransId="{147DB90C-6667-40AC-BB66-0EB761148572}"/>
    <dgm:cxn modelId="{0F326FAC-51E7-4811-ACC7-6A308D7F9BD6}" type="presOf" srcId="{769C27EC-92B4-4F6C-9A7D-517F31A430C6}" destId="{4EB72E01-BB0D-4063-ABBC-D7B1854F65BF}" srcOrd="0" destOrd="0" presId="urn:microsoft.com/office/officeart/2005/8/layout/default"/>
    <dgm:cxn modelId="{A0F61FB4-E792-415D-92A7-034CC87985BC}" srcId="{9E37C062-704B-4B07-A8AE-9DD654F1757F}" destId="{7678C6B9-1AD4-4CCA-B533-45D385D4306D}" srcOrd="0" destOrd="0" parTransId="{3152828C-1F2C-453E-B5E9-0F7275F09430}" sibTransId="{544B4606-4D36-49D6-A8CC-2F4B0B10E7FB}"/>
    <dgm:cxn modelId="{B543DC13-2B9F-4C61-99C4-A5A813105FA7}" type="presOf" srcId="{C82CC41D-39C6-4E66-9C14-E9EA184ADD60}" destId="{25C14F59-9070-40EC-A365-D4103BEA18D7}" srcOrd="0" destOrd="0" presId="urn:microsoft.com/office/officeart/2005/8/layout/default"/>
    <dgm:cxn modelId="{597025E3-997E-408A-8B0F-5B3A7BC41B08}" type="presOf" srcId="{7678C6B9-1AD4-4CCA-B533-45D385D4306D}" destId="{3A32187C-C4F6-45FB-B5BF-57E3E24C99A1}" srcOrd="0" destOrd="0" presId="urn:microsoft.com/office/officeart/2005/8/layout/default"/>
    <dgm:cxn modelId="{26A670D6-B2E2-44ED-B2B5-C0BFE4793CE4}" srcId="{9E37C062-704B-4B07-A8AE-9DD654F1757F}" destId="{DD49512C-A99A-47B1-80BE-4FE83440FF9F}" srcOrd="1" destOrd="0" parTransId="{4D6B6EC2-8FFE-4F9D-B554-B75F88F68487}" sibTransId="{B5BE2C1B-D116-43DD-8A6D-053DD2F81382}"/>
    <dgm:cxn modelId="{C3380947-88E0-46B2-B1F3-26E5B2B8B8D2}" type="presOf" srcId="{DD49512C-A99A-47B1-80BE-4FE83440FF9F}" destId="{969963DC-2C0E-4C2F-9F00-9A1154974300}" srcOrd="0" destOrd="0" presId="urn:microsoft.com/office/officeart/2005/8/layout/default"/>
    <dgm:cxn modelId="{62EE93B5-47B7-4415-AFE3-CFE0D013768D}" srcId="{9E37C062-704B-4B07-A8AE-9DD654F1757F}" destId="{C82CC41D-39C6-4E66-9C14-E9EA184ADD60}" srcOrd="3" destOrd="0" parTransId="{3E601615-DC75-4FDA-9550-9A404102B978}" sibTransId="{5E10F926-66D2-4F6A-83A8-EB18D20052C6}"/>
    <dgm:cxn modelId="{B1F5E783-175C-4ED6-A19F-CE5CBE8F05BA}" type="presOf" srcId="{9E37C062-704B-4B07-A8AE-9DD654F1757F}" destId="{649F1B2F-DE9A-43F8-BD6E-B39E9571AA5F}" srcOrd="0" destOrd="0" presId="urn:microsoft.com/office/officeart/2005/8/layout/default"/>
    <dgm:cxn modelId="{73674E65-33EF-417B-A0D3-2B8C00D9A773}" type="presParOf" srcId="{649F1B2F-DE9A-43F8-BD6E-B39E9571AA5F}" destId="{3A32187C-C4F6-45FB-B5BF-57E3E24C99A1}" srcOrd="0" destOrd="0" presId="urn:microsoft.com/office/officeart/2005/8/layout/default"/>
    <dgm:cxn modelId="{A7027F2A-9ACE-45C5-ACE1-1828D34B60CD}" type="presParOf" srcId="{649F1B2F-DE9A-43F8-BD6E-B39E9571AA5F}" destId="{17D7E04E-EE41-4C6C-B497-62D226BEACAD}" srcOrd="1" destOrd="0" presId="urn:microsoft.com/office/officeart/2005/8/layout/default"/>
    <dgm:cxn modelId="{A51102F7-22E9-40DC-BB0F-F123192ADCE2}" type="presParOf" srcId="{649F1B2F-DE9A-43F8-BD6E-B39E9571AA5F}" destId="{969963DC-2C0E-4C2F-9F00-9A1154974300}" srcOrd="2" destOrd="0" presId="urn:microsoft.com/office/officeart/2005/8/layout/default"/>
    <dgm:cxn modelId="{F4052607-9005-4936-A695-CFA6220DB0A5}" type="presParOf" srcId="{649F1B2F-DE9A-43F8-BD6E-B39E9571AA5F}" destId="{39726BBD-0C45-422B-89B3-4EEF43A4CD03}" srcOrd="3" destOrd="0" presId="urn:microsoft.com/office/officeart/2005/8/layout/default"/>
    <dgm:cxn modelId="{6195B3AA-BF7D-4981-9F62-3104F493B846}" type="presParOf" srcId="{649F1B2F-DE9A-43F8-BD6E-B39E9571AA5F}" destId="{4EB72E01-BB0D-4063-ABBC-D7B1854F65BF}" srcOrd="4" destOrd="0" presId="urn:microsoft.com/office/officeart/2005/8/layout/default"/>
    <dgm:cxn modelId="{474D40DD-F6AC-492E-ACA8-AE3B438EE068}" type="presParOf" srcId="{649F1B2F-DE9A-43F8-BD6E-B39E9571AA5F}" destId="{4BB4D78A-9810-4C63-8BE1-BAAE688EDA4D}" srcOrd="5" destOrd="0" presId="urn:microsoft.com/office/officeart/2005/8/layout/default"/>
    <dgm:cxn modelId="{137C79D3-71BC-431D-AB39-A7C58B0C5D1F}" type="presParOf" srcId="{649F1B2F-DE9A-43F8-BD6E-B39E9571AA5F}" destId="{25C14F59-9070-40EC-A365-D4103BEA18D7}" srcOrd="6" destOrd="0" presId="urn:microsoft.com/office/officeart/2005/8/layout/default"/>
  </dgm:cxnLst>
  <dgm:bg>
    <a:pattFill prst="divot">
      <a:fgClr>
        <a:srgbClr val="7030A0"/>
      </a:fgClr>
      <a:bgClr>
        <a:srgbClr val="00B0F0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2187C-C4F6-45FB-B5BF-57E3E24C99A1}">
      <dsp:nvSpPr>
        <dsp:cNvPr id="0" name=""/>
        <dsp:cNvSpPr/>
      </dsp:nvSpPr>
      <dsp:spPr>
        <a:xfrm>
          <a:off x="720079" y="0"/>
          <a:ext cx="3210456" cy="2206529"/>
        </a:xfrm>
        <a:prstGeom prst="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Дети недостаточно знакомы с произведениями детской художественной литературы</a:t>
          </a:r>
          <a:endParaRPr lang="ru-RU" sz="2000" b="1" kern="1200" dirty="0"/>
        </a:p>
      </dsp:txBody>
      <dsp:txXfrm>
        <a:off x="720079" y="0"/>
        <a:ext cx="3210456" cy="2206529"/>
      </dsp:txXfrm>
    </dsp:sp>
    <dsp:sp modelId="{969963DC-2C0E-4C2F-9F00-9A1154974300}">
      <dsp:nvSpPr>
        <dsp:cNvPr id="0" name=""/>
        <dsp:cNvSpPr/>
      </dsp:nvSpPr>
      <dsp:spPr>
        <a:xfrm>
          <a:off x="4392483" y="72009"/>
          <a:ext cx="3050802" cy="1804662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Имели скудный словарный запас</a:t>
          </a:r>
          <a:endParaRPr lang="ru-RU" sz="2000" b="1" kern="1200" dirty="0"/>
        </a:p>
      </dsp:txBody>
      <dsp:txXfrm>
        <a:off x="4392483" y="72009"/>
        <a:ext cx="3050802" cy="1804662"/>
      </dsp:txXfrm>
    </dsp:sp>
    <dsp:sp modelId="{4EB72E01-BB0D-4063-ABBC-D7B1854F65BF}">
      <dsp:nvSpPr>
        <dsp:cNvPr id="0" name=""/>
        <dsp:cNvSpPr/>
      </dsp:nvSpPr>
      <dsp:spPr>
        <a:xfrm>
          <a:off x="4176466" y="2088233"/>
          <a:ext cx="3156405" cy="219755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/>
            <a:t>Дети не умели строить взаимоотношения со сверстниками и взрослыми, проявляли агрессию </a:t>
          </a:r>
          <a:endParaRPr lang="ru-RU" sz="2000" b="1" kern="1200" dirty="0"/>
        </a:p>
      </dsp:txBody>
      <dsp:txXfrm>
        <a:off x="4176466" y="2088233"/>
        <a:ext cx="3156405" cy="2197559"/>
      </dsp:txXfrm>
    </dsp:sp>
    <dsp:sp modelId="{25C14F59-9070-40EC-A365-D4103BEA18D7}">
      <dsp:nvSpPr>
        <dsp:cNvPr id="0" name=""/>
        <dsp:cNvSpPr/>
      </dsp:nvSpPr>
      <dsp:spPr>
        <a:xfrm>
          <a:off x="936108" y="2304257"/>
          <a:ext cx="2810532" cy="204827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Отсутствовали навыки связной речи</a:t>
          </a:r>
          <a:endParaRPr lang="ru-RU" sz="2000" b="1" kern="1200" dirty="0"/>
        </a:p>
      </dsp:txBody>
      <dsp:txXfrm>
        <a:off x="936108" y="2304257"/>
        <a:ext cx="2810532" cy="2048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654234" cy="136815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Творческая презентация: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«Я современный воспитатель»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96" y="1628800"/>
            <a:ext cx="9144000" cy="41764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                                              Лазарова</a:t>
            </a:r>
          </a:p>
          <a:p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                                      Наталья Алексеевна </a:t>
            </a:r>
          </a:p>
          <a:p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                                      МДОУ детский сад</a:t>
            </a:r>
          </a:p>
          <a:p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                                           «Росинка»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Documents and Settings\Наталья\Рабочий стол\skanirovanie0001__640x484__w340_h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988839"/>
            <a:ext cx="4203635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Наталья\Рабочий стол\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«Наверное, это искренняя радость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00FF"/>
                </a:solidFill>
              </a:rPr>
              <a:t>н</a:t>
            </a:r>
            <a:r>
              <a:rPr lang="ru-RU" b="1" i="1" dirty="0" smtClean="0">
                <a:solidFill>
                  <a:srgbClr val="0000FF"/>
                </a:solidFill>
              </a:rPr>
              <a:t>а лицах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 детей»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Почему именно театрализованная деятельность?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Documents and Settings\Наталья\Рабочий стол\20180123_165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78" y="2060848"/>
            <a:ext cx="60486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</a:rPr>
              <a:t>Результаты наблюдений за деятельностью детей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846043"/>
              </p:ext>
            </p:extLst>
          </p:nvPr>
        </p:nvGraphicFramePr>
        <p:xfrm>
          <a:off x="539552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9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Анкетирование родителей</a:t>
            </a:r>
            <a:r>
              <a:rPr lang="ru-RU" sz="4000" b="1" dirty="0" smtClean="0">
                <a:solidFill>
                  <a:srgbClr val="7030A0"/>
                </a:solidFill>
              </a:rPr>
              <a:t>: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 rot="21363492">
            <a:off x="1623849" y="1412605"/>
            <a:ext cx="3298606" cy="2621032"/>
          </a:xfrm>
          <a:prstGeom prst="horizontalScrol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Утеряны традиции семейного чтения</a:t>
            </a:r>
            <a:endParaRPr lang="ru-RU" sz="2800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 rot="358902">
            <a:off x="4574230" y="2390526"/>
            <a:ext cx="3168352" cy="2633189"/>
          </a:xfrm>
          <a:prstGeom prst="horizontalScroll">
            <a:avLst/>
          </a:prstGeom>
          <a:solidFill>
            <a:srgbClr val="0AC4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Занятость родителе</a:t>
            </a:r>
            <a:r>
              <a:rPr lang="ru-RU" sz="2800" dirty="0" smtClean="0"/>
              <a:t>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74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00FF"/>
                </a:solidFill>
              </a:rPr>
              <a:t>«Игра в театр» помогает решать важные педагогические задачи: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Documents and Settings\Наталья\Рабочий стол\20180420_1009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87624" y="1484784"/>
            <a:ext cx="69510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566" y="864323"/>
            <a:ext cx="8267521" cy="54388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Формирование </a:t>
            </a:r>
            <a:r>
              <a:rPr lang="ru-RU" sz="2800" b="1" dirty="0"/>
              <a:t>творческих способностей и развитие креативности каждого </a:t>
            </a:r>
            <a:r>
              <a:rPr lang="ru-RU" sz="2800" b="1" dirty="0" smtClean="0"/>
              <a:t>ребенка.</a:t>
            </a:r>
            <a:endParaRPr lang="ru-RU" sz="2800" b="1" dirty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Воспитание интереса к различным видам творческой деятельности.</a:t>
            </a:r>
          </a:p>
          <a:p>
            <a:pPr marL="0" indent="0" algn="ctr">
              <a:buNone/>
            </a:pPr>
            <a:r>
              <a:rPr lang="ru-RU" sz="2800" b="1" dirty="0" smtClean="0"/>
              <a:t>Овладение импровизационными умениями.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Развитие всех компонентов и форм речевой деятельности.</a:t>
            </a:r>
          </a:p>
          <a:p>
            <a:pPr marL="0" indent="0" algn="ctr">
              <a:buNone/>
            </a:pPr>
            <a:r>
              <a:rPr lang="ru-RU" sz="2800" b="1" dirty="0" smtClean="0"/>
              <a:t>Совершенствование познавательных процессов.</a:t>
            </a:r>
          </a:p>
        </p:txBody>
      </p:sp>
      <p:sp>
        <p:nvSpPr>
          <p:cNvPr id="5" name="4-конечная звезда 4"/>
          <p:cNvSpPr/>
          <p:nvPr/>
        </p:nvSpPr>
        <p:spPr>
          <a:xfrm>
            <a:off x="858811" y="953705"/>
            <a:ext cx="432048" cy="365466"/>
          </a:xfrm>
          <a:prstGeom prst="star4">
            <a:avLst>
              <a:gd name="adj" fmla="val 8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678061" y="3431648"/>
            <a:ext cx="320487" cy="356369"/>
          </a:xfrm>
          <a:prstGeom prst="star4">
            <a:avLst>
              <a:gd name="adj" fmla="val 11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3" y="4315197"/>
            <a:ext cx="579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0" y="5345410"/>
            <a:ext cx="579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4-конечная звезда 11"/>
          <p:cNvSpPr/>
          <p:nvPr/>
        </p:nvSpPr>
        <p:spPr>
          <a:xfrm>
            <a:off x="807536" y="2492895"/>
            <a:ext cx="320487" cy="356369"/>
          </a:xfrm>
          <a:prstGeom prst="star4">
            <a:avLst>
              <a:gd name="adj" fmla="val 11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00FF"/>
                </a:solidFill>
              </a:rPr>
              <a:t>Содержание деятельности по развитию творческих способностей включает в себя:</a:t>
            </a:r>
            <a:endParaRPr lang="ru-RU" sz="2800" b="1" u="sng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Артикуляционная гимнастика.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Чистоговорки и скороговорки, загадки.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Упражнения на воображение.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Упражнения на имитацию движений.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Упражнения на активизацию словарного запаса.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Игры со словами и без слов.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Подвижные игры с героями.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Инсценирование сказок, потешек, стихов.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Обыгрывание эпизодов.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Показ театрализованных представлений.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97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Творческие методы и приемы: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Использование схем, алгоритмов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Ситуация «проживания»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Коммуникативные методы (диалоговое общение, ролевые инсценировки, игры драматизации, сюжетно-ролевые игры, чтение книг, заучивание стихов, творческое рассказывание, описание, выставка рисунков по сказкам).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8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G_94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887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Взаимодействие с родителями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талья\Рабочий стол\Фото стелефона (мама)\20180511_174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908720"/>
            <a:ext cx="68531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Сведения о воспитателе:</a:t>
            </a:r>
            <a:endParaRPr lang="ru-RU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7"/>
            <a:ext cx="7632848" cy="40324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2016 году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закончила ГПОУ ЯО – Угличский индустриально-педагогический колледж.</a:t>
            </a:r>
          </a:p>
          <a:p>
            <a:pPr marL="0" indent="0" algn="ctr">
              <a:buNone/>
            </a:pPr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2018 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году присвоена 1 квалификационная категория</a:t>
            </a:r>
          </a:p>
          <a:p>
            <a:pPr marL="0" indent="0" algn="ctr">
              <a:buNone/>
            </a:pPr>
            <a:r>
              <a:rPr lang="ru-RU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Педагогический стаж 6 лет</a:t>
            </a:r>
            <a:endParaRPr lang="ru-RU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Театрализованная деятельность – это…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не просто игра!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Documents and Settings\Наталья\Рабочий стол\фото с телефона2\Camera\20180131_1643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552728" cy="474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Наталья\Рабочий стол\Фото с телефона 3\20180918_114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0058">
            <a:off x="4517614" y="2303203"/>
            <a:ext cx="4533784" cy="330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76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Это прекрасное средство для интенсивного развития речи детей, обогащения словаря, развитие мышления, воображения, творческих способностей</a:t>
            </a:r>
            <a:r>
              <a:rPr lang="ru-RU" sz="3600" dirty="0" smtClean="0">
                <a:solidFill>
                  <a:srgbClr val="0000FF"/>
                </a:solidFill>
              </a:rPr>
              <a:t>.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Documents and Settings\Наталья\Рабочий стол\20180202_1636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93">
            <a:off x="323528" y="2492896"/>
            <a:ext cx="40324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575" y="116632"/>
            <a:ext cx="7920880" cy="30963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Мой опыт описать нельзя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Ко мне приходит он с годами.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Работать, не стоять, творить.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Я, это продолжаю…</a:t>
            </a:r>
          </a:p>
          <a:p>
            <a:pPr marL="0" indent="0" algn="ctr">
              <a:buNone/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074" name="Picture 2" descr="G:\ФОТО Н.А\IMG_1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26" y="2551394"/>
            <a:ext cx="5068394" cy="38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Наталья\Рабочий стол\Фото с телефона 3\20190205_090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0850">
            <a:off x="217323" y="3241046"/>
            <a:ext cx="3636268" cy="2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4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</a:rPr>
              <a:t>Я – счастливый человек. Я имею возможность постоянно общаться с детьми, необыкновенными и непосредственными.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Documents and Settings\Наталья\Рабочий стол\фото с телефона2\Camera\20180118_1143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68430"/>
            <a:ext cx="6803963" cy="47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Наталья\Рабочий стол\фон для презентации\7194d727610ffd6edad9209a83fa39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7232"/>
            <a:ext cx="1134356" cy="114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Наталья\Рабочий стол\фон для презентации\stihi-pro-snezhinki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1628800"/>
            <a:ext cx="1224136" cy="10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Мечтала я артисткой стать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G:\ФОТО Н.А\IMG_12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3461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882" y="97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0099"/>
                </a:solidFill>
              </a:rPr>
              <a:t>Играть в театр – детей я привлекла.</a:t>
            </a:r>
            <a:endParaRPr lang="ru-RU" sz="4000" b="1" i="1" dirty="0">
              <a:solidFill>
                <a:srgbClr val="000099"/>
              </a:solidFill>
            </a:endParaRPr>
          </a:p>
        </p:txBody>
      </p:sp>
      <p:pic>
        <p:nvPicPr>
          <p:cNvPr id="2050" name="Picture 2" descr="C:\Documents and Settings\Наталья\Рабочий стол\фотки тел\Изображение 1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7566">
            <a:off x="-138578" y="1810425"/>
            <a:ext cx="5077370" cy="3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Наталья\Рабочий стол\Фото с телефона 3\20190123_1612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1215">
            <a:off x="4230904" y="1862294"/>
            <a:ext cx="5134924" cy="384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Добро пожаловать, друзья!</a:t>
            </a:r>
            <a:endParaRPr lang="ru-RU" b="1" i="1" dirty="0">
              <a:solidFill>
                <a:srgbClr val="000099"/>
              </a:solidFill>
            </a:endParaRPr>
          </a:p>
        </p:txBody>
      </p:sp>
      <p:pic>
        <p:nvPicPr>
          <p:cNvPr id="4098" name="Picture 2" descr="C:\Documents and Settings\Наталья\Рабочий стол\фон для презентации\262393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2413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0099"/>
                </a:solidFill>
              </a:rPr>
              <a:t>Мое педагогическое кредо:</a:t>
            </a:r>
            <a:endParaRPr lang="ru-RU" sz="4000" b="1" i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«Дети должны жить в мире красоты, игры, сказки, музыки, рисунка, фантазии, творчества.»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00FF"/>
                </a:solidFill>
              </a:rPr>
              <a:t>                                           В.А.Сухомлинский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7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Приоритетное направление в моей работе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(тема самообразования)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rgbClr val="000099"/>
                </a:solidFill>
              </a:rPr>
              <a:t>«Развитие креативной личности ребенка через театрализованную деятельность</a:t>
            </a:r>
            <a:r>
              <a:rPr lang="ru-RU" b="1" i="1" dirty="0" smtClean="0">
                <a:solidFill>
                  <a:srgbClr val="000099"/>
                </a:solidFill>
              </a:rPr>
              <a:t>»</a:t>
            </a:r>
            <a:endParaRPr lang="ru-RU" b="1" i="1" dirty="0">
              <a:solidFill>
                <a:srgbClr val="000099"/>
              </a:solidFill>
            </a:endParaRPr>
          </a:p>
        </p:txBody>
      </p:sp>
      <p:pic>
        <p:nvPicPr>
          <p:cNvPr id="1027" name="Picture 3" descr="C:\Documents and Settings\Наталья\Рабочий стол\Фото с телефона 3\20190123_161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82337"/>
            <a:ext cx="5616624" cy="42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FF0066">
                <a:alpha val="67000"/>
                <a:lumMod val="61000"/>
                <a:lumOff val="39000"/>
              </a:srgbClr>
            </a:gs>
            <a:gs pos="8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Креативность определяется, как способность к творчеству.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C:\Documents and Settings\Наталья\Рабочий стол\Фото с телефона 3\20190110_084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119">
            <a:off x="4608596" y="1739503"/>
            <a:ext cx="4289220" cy="42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ФОТО Н.А\IMG_3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57213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385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Творческая презентация: «Я современный воспитатель» </vt:lpstr>
      <vt:lpstr>Сведения о воспитателе:</vt:lpstr>
      <vt:lpstr>Я – счастливый человек. Я имею возможность постоянно общаться с детьми, необыкновенными и непосредственными.</vt:lpstr>
      <vt:lpstr>Мечтала я артисткой стать</vt:lpstr>
      <vt:lpstr>Играть в театр – детей я привлекла.</vt:lpstr>
      <vt:lpstr>Добро пожаловать, друзья!</vt:lpstr>
      <vt:lpstr>Мое педагогическое кредо:</vt:lpstr>
      <vt:lpstr>Приоритетное направление в моей работе (тема самообразования)</vt:lpstr>
      <vt:lpstr>Креативность определяется, как способность к творчеству.</vt:lpstr>
      <vt:lpstr>Презентация PowerPoint</vt:lpstr>
      <vt:lpstr>Почему именно театрализованная деятельность?</vt:lpstr>
      <vt:lpstr>Результаты наблюдений за деятельностью детей</vt:lpstr>
      <vt:lpstr>Анкетирование родителей:</vt:lpstr>
      <vt:lpstr>«Игра в театр» помогает решать важные педагогические задачи:</vt:lpstr>
      <vt:lpstr>   </vt:lpstr>
      <vt:lpstr>Содержание деятельности по развитию творческих способностей включает в себя:</vt:lpstr>
      <vt:lpstr>Творческие методы и приемы:</vt:lpstr>
      <vt:lpstr>Взаимодействие с родителями</vt:lpstr>
      <vt:lpstr>Презентация PowerPoint</vt:lpstr>
      <vt:lpstr>Театрализованная деятельность – это… не просто игра!</vt:lpstr>
      <vt:lpstr>Это прекрасное средство для интенсивного развития речи детей, обогащения словаря, развитие мышления, воображения, творческих способностей.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презентация</dc:title>
  <cp:lastModifiedBy>Наталья</cp:lastModifiedBy>
  <cp:revision>115</cp:revision>
  <dcterms:modified xsi:type="dcterms:W3CDTF">2019-02-20T16:51:59Z</dcterms:modified>
</cp:coreProperties>
</file>