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7" r:id="rId3"/>
    <p:sldId id="264" r:id="rId4"/>
    <p:sldId id="270" r:id="rId5"/>
    <p:sldId id="271" r:id="rId6"/>
    <p:sldId id="292" r:id="rId7"/>
    <p:sldId id="269" r:id="rId8"/>
    <p:sldId id="291" r:id="rId9"/>
    <p:sldId id="275" r:id="rId10"/>
    <p:sldId id="274" r:id="rId11"/>
    <p:sldId id="273" r:id="rId12"/>
    <p:sldId id="268" r:id="rId13"/>
    <p:sldId id="279" r:id="rId14"/>
    <p:sldId id="290" r:id="rId15"/>
    <p:sldId id="278" r:id="rId16"/>
    <p:sldId id="280" r:id="rId17"/>
    <p:sldId id="277" r:id="rId18"/>
    <p:sldId id="283" r:id="rId19"/>
    <p:sldId id="285" r:id="rId20"/>
    <p:sldId id="263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/>
              <a:t>Уровень познавательных способностей детей младшей группы</a:t>
            </a:r>
          </a:p>
        </c:rich>
      </c:tx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Уровень познавательныз способностей детей младшей группы</c:v>
                </c:pt>
              </c:strCache>
            </c:strRef>
          </c:tx>
          <c:dLbls>
            <c:dLbl>
              <c:idx val="0"/>
              <c:layout>
                <c:manualLayout>
                  <c:x val="-7.4457385535141488E-2"/>
                  <c:y val="0.10317772778402699"/>
                </c:manualLayout>
              </c:layout>
              <c:showVal val="1"/>
            </c:dLbl>
            <c:dLbl>
              <c:idx val="1"/>
              <c:layout>
                <c:manualLayout>
                  <c:x val="-0.19228674540682422"/>
                  <c:y val="-0.13901418572678423"/>
                </c:manualLayout>
              </c:layout>
              <c:showVal val="1"/>
            </c:dLbl>
            <c:dLbl>
              <c:idx val="2"/>
              <c:layout>
                <c:manualLayout>
                  <c:x val="0.20779463764946057"/>
                  <c:y val="-6.9568178977627793E-2"/>
                </c:manualLayout>
              </c:layout>
              <c:showVal val="1"/>
            </c:dLbl>
            <c:showVal val="1"/>
            <c:showLeaderLines val="1"/>
          </c:dLbls>
          <c:cat>
            <c:strRef>
              <c:f>Лист1!$A$2:$A$4</c:f>
              <c:strCache>
                <c:ptCount val="3"/>
                <c:pt idx="0">
                  <c:v>Высокий уровень</c:v>
                </c:pt>
                <c:pt idx="1">
                  <c:v>Средний уровень</c:v>
                </c:pt>
                <c:pt idx="2">
                  <c:v>Низкий уровень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0.13</c:v>
                </c:pt>
                <c:pt idx="1">
                  <c:v>0.3600000000000001</c:v>
                </c:pt>
                <c:pt idx="2">
                  <c:v>0.51</c:v>
                </c:pt>
              </c:numCache>
            </c:numRef>
          </c:val>
        </c:ser>
      </c:pie3DChart>
    </c:plotArea>
    <c:legend>
      <c:legendPos val="r"/>
      <c:layout/>
    </c:legend>
    <c:plotVisOnly val="1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24F1A2-C3A4-41E2-876D-982A81598E23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47933C74-B98D-4CDC-A646-2D52E537321E}">
      <dgm:prSet phldrT="[Текст]" custT="1"/>
      <dgm:spPr/>
      <dgm:t>
        <a:bodyPr/>
        <a:lstStyle/>
        <a:p>
          <a:r>
            <a:rPr lang="ru-RU" sz="1400" b="1" i="1" dirty="0" smtClean="0">
              <a:solidFill>
                <a:schemeClr val="tx1"/>
              </a:solidFill>
              <a:latin typeface="Georgia" pitchFamily="18" charset="0"/>
            </a:rPr>
            <a:t>личностно - ориентированная технология</a:t>
          </a:r>
          <a:endParaRPr lang="ru-RU" sz="1400" b="1" i="1" dirty="0">
            <a:solidFill>
              <a:schemeClr val="tx1"/>
            </a:solidFill>
            <a:latin typeface="Georgia" pitchFamily="18" charset="0"/>
          </a:endParaRPr>
        </a:p>
      </dgm:t>
    </dgm:pt>
    <dgm:pt modelId="{22CDA32F-8BD6-486B-A570-91FAC3846C5F}" type="parTrans" cxnId="{A52E4C77-953A-4C4F-874E-4BE74BB53246}">
      <dgm:prSet/>
      <dgm:spPr/>
      <dgm:t>
        <a:bodyPr/>
        <a:lstStyle/>
        <a:p>
          <a:endParaRPr lang="ru-RU"/>
        </a:p>
      </dgm:t>
    </dgm:pt>
    <dgm:pt modelId="{371B0301-778A-4349-A7E7-2B161E95AC1A}" type="sibTrans" cxnId="{A52E4C77-953A-4C4F-874E-4BE74BB53246}">
      <dgm:prSet/>
      <dgm:spPr/>
      <dgm:t>
        <a:bodyPr/>
        <a:lstStyle/>
        <a:p>
          <a:endParaRPr lang="ru-RU"/>
        </a:p>
      </dgm:t>
    </dgm:pt>
    <dgm:pt modelId="{B2F8BA8D-3321-421D-A95D-B7D0D4F66FE9}">
      <dgm:prSet custT="1"/>
      <dgm:spPr/>
      <dgm:t>
        <a:bodyPr/>
        <a:lstStyle/>
        <a:p>
          <a:r>
            <a:rPr lang="ru-RU" sz="1400" b="1" i="1" dirty="0" smtClean="0">
              <a:solidFill>
                <a:schemeClr val="tx1"/>
              </a:solidFill>
              <a:latin typeface="Georgia" pitchFamily="18" charset="0"/>
            </a:rPr>
            <a:t>технологии </a:t>
          </a:r>
        </a:p>
        <a:p>
          <a:r>
            <a:rPr lang="ru-RU" sz="1400" b="1" i="1" dirty="0" smtClean="0">
              <a:solidFill>
                <a:schemeClr val="tx1"/>
              </a:solidFill>
              <a:latin typeface="Georgia" pitchFamily="18" charset="0"/>
            </a:rPr>
            <a:t>проектной деятельности</a:t>
          </a:r>
          <a:endParaRPr lang="ru-RU" sz="1400" b="1" i="1" dirty="0">
            <a:solidFill>
              <a:schemeClr val="tx1"/>
            </a:solidFill>
            <a:latin typeface="Georgia" pitchFamily="18" charset="0"/>
          </a:endParaRPr>
        </a:p>
      </dgm:t>
    </dgm:pt>
    <dgm:pt modelId="{27D9CAB3-0E44-436B-B02E-E9A6FC948621}" type="parTrans" cxnId="{F9E340B4-DAB5-4B71-A584-5CA4B8EF20A0}">
      <dgm:prSet/>
      <dgm:spPr/>
      <dgm:t>
        <a:bodyPr/>
        <a:lstStyle/>
        <a:p>
          <a:endParaRPr lang="ru-RU"/>
        </a:p>
      </dgm:t>
    </dgm:pt>
    <dgm:pt modelId="{C05396C1-D964-4B9F-A22E-1FC25FAF8958}" type="sibTrans" cxnId="{F9E340B4-DAB5-4B71-A584-5CA4B8EF20A0}">
      <dgm:prSet/>
      <dgm:spPr/>
      <dgm:t>
        <a:bodyPr/>
        <a:lstStyle/>
        <a:p>
          <a:endParaRPr lang="ru-RU"/>
        </a:p>
      </dgm:t>
    </dgm:pt>
    <dgm:pt modelId="{54D73F81-FD3E-4134-85CB-9FF3C04396AB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i="1" dirty="0" smtClean="0">
              <a:solidFill>
                <a:schemeClr val="tx1"/>
              </a:solidFill>
              <a:latin typeface="Georgia" pitchFamily="18" charset="0"/>
            </a:rPr>
            <a:t>здоровьесберегающие технологии</a:t>
          </a:r>
        </a:p>
        <a:p>
          <a:endParaRPr lang="ru-RU" sz="1400" b="1" i="1" dirty="0">
            <a:solidFill>
              <a:schemeClr val="tx1"/>
            </a:solidFill>
            <a:latin typeface="Georgia" pitchFamily="18" charset="0"/>
          </a:endParaRPr>
        </a:p>
      </dgm:t>
    </dgm:pt>
    <dgm:pt modelId="{942EA1B4-792A-4DA2-B0D7-30AC27D16771}" type="parTrans" cxnId="{0D7F68AB-6AAD-4C89-84F1-D2F4E7646722}">
      <dgm:prSet/>
      <dgm:spPr/>
      <dgm:t>
        <a:bodyPr/>
        <a:lstStyle/>
        <a:p>
          <a:endParaRPr lang="ru-RU"/>
        </a:p>
      </dgm:t>
    </dgm:pt>
    <dgm:pt modelId="{5298F937-FE57-4967-B898-B82590A75A5B}" type="sibTrans" cxnId="{0D7F68AB-6AAD-4C89-84F1-D2F4E7646722}">
      <dgm:prSet/>
      <dgm:spPr/>
      <dgm:t>
        <a:bodyPr/>
        <a:lstStyle/>
        <a:p>
          <a:endParaRPr lang="ru-RU"/>
        </a:p>
      </dgm:t>
    </dgm:pt>
    <dgm:pt modelId="{422DBE1F-5CC4-4589-939B-88F8750C71F8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i="1" dirty="0" smtClean="0">
              <a:solidFill>
                <a:schemeClr val="tx1"/>
              </a:solidFill>
              <a:latin typeface="Georgia" pitchFamily="18" charset="0"/>
            </a:rPr>
            <a:t>технология исследовательской деятельности</a:t>
          </a:r>
        </a:p>
      </dgm:t>
    </dgm:pt>
    <dgm:pt modelId="{531B12F7-729B-4D63-9FCE-820EB70F39BF}" type="parTrans" cxnId="{40DE67C8-3DD0-4801-9115-104353E5E1BE}">
      <dgm:prSet/>
      <dgm:spPr/>
      <dgm:t>
        <a:bodyPr/>
        <a:lstStyle/>
        <a:p>
          <a:endParaRPr lang="ru-RU"/>
        </a:p>
      </dgm:t>
    </dgm:pt>
    <dgm:pt modelId="{8BE5E1D2-21FA-4FFA-A6C2-B355498A1874}" type="sibTrans" cxnId="{40DE67C8-3DD0-4801-9115-104353E5E1BE}">
      <dgm:prSet/>
      <dgm:spPr/>
      <dgm:t>
        <a:bodyPr/>
        <a:lstStyle/>
        <a:p>
          <a:endParaRPr lang="ru-RU"/>
        </a:p>
      </dgm:t>
    </dgm:pt>
    <dgm:pt modelId="{992EE98E-3BE7-4047-9E7B-FCE07179C204}">
      <dgm:prSet custT="1"/>
      <dgm:spPr/>
      <dgm:t>
        <a:bodyPr/>
        <a:lstStyle/>
        <a:p>
          <a:r>
            <a:rPr lang="ru-RU" sz="1400" b="1" i="1" dirty="0" smtClean="0">
              <a:solidFill>
                <a:schemeClr val="tx1"/>
              </a:solidFill>
              <a:latin typeface="Georgia" pitchFamily="18" charset="0"/>
            </a:rPr>
            <a:t>информационно-коммуникационные технологии</a:t>
          </a:r>
          <a:endParaRPr lang="ru-RU" sz="1400" b="1" i="1" dirty="0">
            <a:solidFill>
              <a:schemeClr val="tx1"/>
            </a:solidFill>
            <a:latin typeface="Georgia" pitchFamily="18" charset="0"/>
          </a:endParaRPr>
        </a:p>
      </dgm:t>
    </dgm:pt>
    <dgm:pt modelId="{4CD06FB9-88B1-48FD-B073-A0B6FD9E01ED}" type="parTrans" cxnId="{2B0944EE-D7A7-42ED-8D6D-6F526B9EC948}">
      <dgm:prSet/>
      <dgm:spPr/>
      <dgm:t>
        <a:bodyPr/>
        <a:lstStyle/>
        <a:p>
          <a:endParaRPr lang="ru-RU"/>
        </a:p>
      </dgm:t>
    </dgm:pt>
    <dgm:pt modelId="{8726907E-50C9-4F0E-B090-D852DCD82BA2}" type="sibTrans" cxnId="{2B0944EE-D7A7-42ED-8D6D-6F526B9EC948}">
      <dgm:prSet/>
      <dgm:spPr/>
      <dgm:t>
        <a:bodyPr/>
        <a:lstStyle/>
        <a:p>
          <a:endParaRPr lang="ru-RU"/>
        </a:p>
      </dgm:t>
    </dgm:pt>
    <dgm:pt modelId="{48B9186D-901C-4F41-B228-B3E33CAC75A1}">
      <dgm:prSet custT="1"/>
      <dgm:spPr/>
      <dgm:t>
        <a:bodyPr/>
        <a:lstStyle/>
        <a:p>
          <a:r>
            <a:rPr lang="ru-RU" sz="1400" b="1" i="1" dirty="0" smtClean="0">
              <a:solidFill>
                <a:schemeClr val="tx1"/>
              </a:solidFill>
              <a:latin typeface="Georgia" pitchFamily="18" charset="0"/>
            </a:rPr>
            <a:t>игровая технология</a:t>
          </a:r>
          <a:endParaRPr lang="ru-RU" sz="1400" b="1" i="1" dirty="0">
            <a:solidFill>
              <a:schemeClr val="tx1"/>
            </a:solidFill>
            <a:latin typeface="Georgia" pitchFamily="18" charset="0"/>
          </a:endParaRPr>
        </a:p>
      </dgm:t>
    </dgm:pt>
    <dgm:pt modelId="{79087332-7597-4985-A44B-4D6C5CBDF4BB}" type="parTrans" cxnId="{EAA1AE01-8641-4997-85CF-C2624A6C806D}">
      <dgm:prSet/>
      <dgm:spPr/>
      <dgm:t>
        <a:bodyPr/>
        <a:lstStyle/>
        <a:p>
          <a:endParaRPr lang="ru-RU"/>
        </a:p>
      </dgm:t>
    </dgm:pt>
    <dgm:pt modelId="{9AFDFB3B-6F07-4236-9EE6-79B6D389B2B4}" type="sibTrans" cxnId="{EAA1AE01-8641-4997-85CF-C2624A6C806D}">
      <dgm:prSet/>
      <dgm:spPr/>
      <dgm:t>
        <a:bodyPr/>
        <a:lstStyle/>
        <a:p>
          <a:endParaRPr lang="ru-RU"/>
        </a:p>
      </dgm:t>
    </dgm:pt>
    <dgm:pt modelId="{6AB15292-2F33-4A74-88AC-99F5EFBCAD7D}" type="pres">
      <dgm:prSet presAssocID="{B324F1A2-C3A4-41E2-876D-982A81598E2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8F2D0CA-3554-4E6D-B385-CB689D1072D7}" type="pres">
      <dgm:prSet presAssocID="{422DBE1F-5CC4-4589-939B-88F8750C71F8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3EDC32-A5D1-42A0-ADEE-DFDFAAAFDF78}" type="pres">
      <dgm:prSet presAssocID="{8BE5E1D2-21FA-4FFA-A6C2-B355498A1874}" presName="sibTrans" presStyleCnt="0"/>
      <dgm:spPr/>
    </dgm:pt>
    <dgm:pt modelId="{DDDE35D6-D3B8-4FE7-BA2F-F2AF0278FDA6}" type="pres">
      <dgm:prSet presAssocID="{54D73F81-FD3E-4134-85CB-9FF3C04396AB}" presName="node" presStyleLbl="node1" presStyleIdx="1" presStyleCnt="6" custLinFactNeighborX="-710" custLinFactNeighborY="-1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B7621F-DCA8-4086-BF34-67A707A958C4}" type="pres">
      <dgm:prSet presAssocID="{5298F937-FE57-4967-B898-B82590A75A5B}" presName="sibTrans" presStyleCnt="0"/>
      <dgm:spPr/>
    </dgm:pt>
    <dgm:pt modelId="{211786A2-F4CC-4C7D-BBEC-5D265BA43677}" type="pres">
      <dgm:prSet presAssocID="{B2F8BA8D-3321-421D-A95D-B7D0D4F66FE9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A77792-CC42-4DB3-8487-D82B3D498386}" type="pres">
      <dgm:prSet presAssocID="{C05396C1-D964-4B9F-A22E-1FC25FAF8958}" presName="sibTrans" presStyleCnt="0"/>
      <dgm:spPr/>
    </dgm:pt>
    <dgm:pt modelId="{ECB07781-A762-4772-8B35-20330DEB2816}" type="pres">
      <dgm:prSet presAssocID="{47933C74-B98D-4CDC-A646-2D52E537321E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FC509C-967E-4041-A8AB-0AC0B8ED73C4}" type="pres">
      <dgm:prSet presAssocID="{371B0301-778A-4349-A7E7-2B161E95AC1A}" presName="sibTrans" presStyleCnt="0"/>
      <dgm:spPr/>
    </dgm:pt>
    <dgm:pt modelId="{400A781B-5D41-4157-A77C-93EF9A7DE3CF}" type="pres">
      <dgm:prSet presAssocID="{48B9186D-901C-4F41-B228-B3E33CAC75A1}" presName="node" presStyleLbl="node1" presStyleIdx="4" presStyleCnt="6" custLinFactNeighborX="108" custLinFactNeighborY="41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3B9B8F-ACD4-4FD5-8AE1-02CDFBFF0879}" type="pres">
      <dgm:prSet presAssocID="{9AFDFB3B-6F07-4236-9EE6-79B6D389B2B4}" presName="sibTrans" presStyleCnt="0"/>
      <dgm:spPr/>
    </dgm:pt>
    <dgm:pt modelId="{49F3F8D8-DD69-4340-B9B1-0F1F92025D81}" type="pres">
      <dgm:prSet presAssocID="{992EE98E-3BE7-4047-9E7B-FCE07179C204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52E4C77-953A-4C4F-874E-4BE74BB53246}" srcId="{B324F1A2-C3A4-41E2-876D-982A81598E23}" destId="{47933C74-B98D-4CDC-A646-2D52E537321E}" srcOrd="3" destOrd="0" parTransId="{22CDA32F-8BD6-486B-A570-91FAC3846C5F}" sibTransId="{371B0301-778A-4349-A7E7-2B161E95AC1A}"/>
    <dgm:cxn modelId="{3827C33E-E087-4A80-9D57-976C902CCD23}" type="presOf" srcId="{48B9186D-901C-4F41-B228-B3E33CAC75A1}" destId="{400A781B-5D41-4157-A77C-93EF9A7DE3CF}" srcOrd="0" destOrd="0" presId="urn:microsoft.com/office/officeart/2005/8/layout/default"/>
    <dgm:cxn modelId="{EB40D9B2-8232-4AF6-98A2-D076DB8A219E}" type="presOf" srcId="{B2F8BA8D-3321-421D-A95D-B7D0D4F66FE9}" destId="{211786A2-F4CC-4C7D-BBEC-5D265BA43677}" srcOrd="0" destOrd="0" presId="urn:microsoft.com/office/officeart/2005/8/layout/default"/>
    <dgm:cxn modelId="{2B0944EE-D7A7-42ED-8D6D-6F526B9EC948}" srcId="{B324F1A2-C3A4-41E2-876D-982A81598E23}" destId="{992EE98E-3BE7-4047-9E7B-FCE07179C204}" srcOrd="5" destOrd="0" parTransId="{4CD06FB9-88B1-48FD-B073-A0B6FD9E01ED}" sibTransId="{8726907E-50C9-4F0E-B090-D852DCD82BA2}"/>
    <dgm:cxn modelId="{47199864-E5F5-4055-AF02-285AB7B52B0B}" type="presOf" srcId="{422DBE1F-5CC4-4589-939B-88F8750C71F8}" destId="{88F2D0CA-3554-4E6D-B385-CB689D1072D7}" srcOrd="0" destOrd="0" presId="urn:microsoft.com/office/officeart/2005/8/layout/default"/>
    <dgm:cxn modelId="{6CFEAE08-7608-421E-ACB4-7777A716798E}" type="presOf" srcId="{992EE98E-3BE7-4047-9E7B-FCE07179C204}" destId="{49F3F8D8-DD69-4340-B9B1-0F1F92025D81}" srcOrd="0" destOrd="0" presId="urn:microsoft.com/office/officeart/2005/8/layout/default"/>
    <dgm:cxn modelId="{0D7F68AB-6AAD-4C89-84F1-D2F4E7646722}" srcId="{B324F1A2-C3A4-41E2-876D-982A81598E23}" destId="{54D73F81-FD3E-4134-85CB-9FF3C04396AB}" srcOrd="1" destOrd="0" parTransId="{942EA1B4-792A-4DA2-B0D7-30AC27D16771}" sibTransId="{5298F937-FE57-4967-B898-B82590A75A5B}"/>
    <dgm:cxn modelId="{40DE67C8-3DD0-4801-9115-104353E5E1BE}" srcId="{B324F1A2-C3A4-41E2-876D-982A81598E23}" destId="{422DBE1F-5CC4-4589-939B-88F8750C71F8}" srcOrd="0" destOrd="0" parTransId="{531B12F7-729B-4D63-9FCE-820EB70F39BF}" sibTransId="{8BE5E1D2-21FA-4FFA-A6C2-B355498A1874}"/>
    <dgm:cxn modelId="{EAA1AE01-8641-4997-85CF-C2624A6C806D}" srcId="{B324F1A2-C3A4-41E2-876D-982A81598E23}" destId="{48B9186D-901C-4F41-B228-B3E33CAC75A1}" srcOrd="4" destOrd="0" parTransId="{79087332-7597-4985-A44B-4D6C5CBDF4BB}" sibTransId="{9AFDFB3B-6F07-4236-9EE6-79B6D389B2B4}"/>
    <dgm:cxn modelId="{B5AFC4B1-7247-45B4-906A-49E119D48DBD}" type="presOf" srcId="{B324F1A2-C3A4-41E2-876D-982A81598E23}" destId="{6AB15292-2F33-4A74-88AC-99F5EFBCAD7D}" srcOrd="0" destOrd="0" presId="urn:microsoft.com/office/officeart/2005/8/layout/default"/>
    <dgm:cxn modelId="{69D4B58E-DD4C-4928-A83B-24CDF10F8BBC}" type="presOf" srcId="{54D73F81-FD3E-4134-85CB-9FF3C04396AB}" destId="{DDDE35D6-D3B8-4FE7-BA2F-F2AF0278FDA6}" srcOrd="0" destOrd="0" presId="urn:microsoft.com/office/officeart/2005/8/layout/default"/>
    <dgm:cxn modelId="{0787EF10-DA5F-414B-90AC-B188361012CC}" type="presOf" srcId="{47933C74-B98D-4CDC-A646-2D52E537321E}" destId="{ECB07781-A762-4772-8B35-20330DEB2816}" srcOrd="0" destOrd="0" presId="urn:microsoft.com/office/officeart/2005/8/layout/default"/>
    <dgm:cxn modelId="{F9E340B4-DAB5-4B71-A584-5CA4B8EF20A0}" srcId="{B324F1A2-C3A4-41E2-876D-982A81598E23}" destId="{B2F8BA8D-3321-421D-A95D-B7D0D4F66FE9}" srcOrd="2" destOrd="0" parTransId="{27D9CAB3-0E44-436B-B02E-E9A6FC948621}" sibTransId="{C05396C1-D964-4B9F-A22E-1FC25FAF8958}"/>
    <dgm:cxn modelId="{1B62E9DF-37BA-4FF9-9409-15C634E9BA62}" type="presParOf" srcId="{6AB15292-2F33-4A74-88AC-99F5EFBCAD7D}" destId="{88F2D0CA-3554-4E6D-B385-CB689D1072D7}" srcOrd="0" destOrd="0" presId="urn:microsoft.com/office/officeart/2005/8/layout/default"/>
    <dgm:cxn modelId="{A91B9680-B8C4-4ABB-B357-A0709683EB14}" type="presParOf" srcId="{6AB15292-2F33-4A74-88AC-99F5EFBCAD7D}" destId="{793EDC32-A5D1-42A0-ADEE-DFDFAAAFDF78}" srcOrd="1" destOrd="0" presId="urn:microsoft.com/office/officeart/2005/8/layout/default"/>
    <dgm:cxn modelId="{215F1C21-D182-4AAB-8F95-936FEA1EE757}" type="presParOf" srcId="{6AB15292-2F33-4A74-88AC-99F5EFBCAD7D}" destId="{DDDE35D6-D3B8-4FE7-BA2F-F2AF0278FDA6}" srcOrd="2" destOrd="0" presId="urn:microsoft.com/office/officeart/2005/8/layout/default"/>
    <dgm:cxn modelId="{CFA98E6B-FED8-493E-B22C-AA6802D8E74F}" type="presParOf" srcId="{6AB15292-2F33-4A74-88AC-99F5EFBCAD7D}" destId="{1DB7621F-DCA8-4086-BF34-67A707A958C4}" srcOrd="3" destOrd="0" presId="urn:microsoft.com/office/officeart/2005/8/layout/default"/>
    <dgm:cxn modelId="{F4193504-ED3B-4941-89D8-EE8E87BAD7B7}" type="presParOf" srcId="{6AB15292-2F33-4A74-88AC-99F5EFBCAD7D}" destId="{211786A2-F4CC-4C7D-BBEC-5D265BA43677}" srcOrd="4" destOrd="0" presId="urn:microsoft.com/office/officeart/2005/8/layout/default"/>
    <dgm:cxn modelId="{0D8AAC4B-272E-4DF7-B182-B10E46E27E7C}" type="presParOf" srcId="{6AB15292-2F33-4A74-88AC-99F5EFBCAD7D}" destId="{DAA77792-CC42-4DB3-8487-D82B3D498386}" srcOrd="5" destOrd="0" presId="urn:microsoft.com/office/officeart/2005/8/layout/default"/>
    <dgm:cxn modelId="{5D550FF6-117B-4870-A4AF-4E109BCA9F09}" type="presParOf" srcId="{6AB15292-2F33-4A74-88AC-99F5EFBCAD7D}" destId="{ECB07781-A762-4772-8B35-20330DEB2816}" srcOrd="6" destOrd="0" presId="urn:microsoft.com/office/officeart/2005/8/layout/default"/>
    <dgm:cxn modelId="{ECDB1374-0621-4ED4-8C3F-9C74D31F0CA4}" type="presParOf" srcId="{6AB15292-2F33-4A74-88AC-99F5EFBCAD7D}" destId="{BBFC509C-967E-4041-A8AB-0AC0B8ED73C4}" srcOrd="7" destOrd="0" presId="urn:microsoft.com/office/officeart/2005/8/layout/default"/>
    <dgm:cxn modelId="{D686165F-8663-44D5-9DC5-14236242204C}" type="presParOf" srcId="{6AB15292-2F33-4A74-88AC-99F5EFBCAD7D}" destId="{400A781B-5D41-4157-A77C-93EF9A7DE3CF}" srcOrd="8" destOrd="0" presId="urn:microsoft.com/office/officeart/2005/8/layout/default"/>
    <dgm:cxn modelId="{516923BD-2870-47D6-8AC1-6CAE900B063D}" type="presParOf" srcId="{6AB15292-2F33-4A74-88AC-99F5EFBCAD7D}" destId="{543B9B8F-ACD4-4FD5-8AE1-02CDFBFF0879}" srcOrd="9" destOrd="0" presId="urn:microsoft.com/office/officeart/2005/8/layout/default"/>
    <dgm:cxn modelId="{67F28432-A763-4DC0-A0E8-BA47214892E6}" type="presParOf" srcId="{6AB15292-2F33-4A74-88AC-99F5EFBCAD7D}" destId="{49F3F8D8-DD69-4340-B9B1-0F1F92025D81}" srcOrd="10" destOrd="0" presId="urn:microsoft.com/office/officeart/2005/8/layout/default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Елена\Downloads\1336760150-2191460-0087019_www.nevseoboi.com.u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123" name="Picture 3" descr="C:\Users\Елена\Documents\Scanned Documents\фото лены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285728"/>
            <a:ext cx="2210552" cy="329361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143240" y="1500174"/>
            <a:ext cx="542928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latin typeface="Georgia" pitchFamily="18" charset="0"/>
                <a:cs typeface="FrankRuehl" pitchFamily="34" charset="-79"/>
              </a:rPr>
              <a:t>Макарова Елена Юрьевна   </a:t>
            </a:r>
          </a:p>
          <a:p>
            <a:endParaRPr lang="ru-RU" sz="2800" b="1" i="1" dirty="0" smtClean="0">
              <a:latin typeface="Georgia" pitchFamily="18" charset="0"/>
              <a:cs typeface="FrankRuehl" pitchFamily="34" charset="-79"/>
            </a:endParaRPr>
          </a:p>
          <a:p>
            <a:endParaRPr lang="ru-RU" sz="2800" b="1" i="1" dirty="0" smtClean="0">
              <a:latin typeface="Georgia" pitchFamily="18" charset="0"/>
              <a:cs typeface="FrankRuehl" pitchFamily="34" charset="-79"/>
            </a:endParaRPr>
          </a:p>
          <a:p>
            <a:endParaRPr lang="ru-RU" sz="2800" b="1" i="1" dirty="0" smtClean="0">
              <a:latin typeface="Georgia" pitchFamily="18" charset="0"/>
              <a:cs typeface="FrankRuehl" pitchFamily="34" charset="-79"/>
            </a:endParaRPr>
          </a:p>
          <a:p>
            <a:r>
              <a:rPr lang="ru-RU" sz="2000" b="1" i="1" dirty="0" smtClean="0">
                <a:latin typeface="Georgia" pitchFamily="18" charset="0"/>
                <a:cs typeface="FrankRuehl" pitchFamily="34" charset="-79"/>
              </a:rPr>
              <a:t>Воспитатель, МДОУ  детский сад «Росинка», г. Мышкин</a:t>
            </a:r>
          </a:p>
          <a:p>
            <a:endParaRPr lang="ru-RU" sz="2000" b="1" i="1" dirty="0" smtClean="0">
              <a:latin typeface="Georgia" pitchFamily="18" charset="0"/>
              <a:cs typeface="FrankRuehl" pitchFamily="34" charset="-79"/>
            </a:endParaRPr>
          </a:p>
          <a:p>
            <a:r>
              <a:rPr lang="ru-RU" sz="2000" b="1" i="1" dirty="0" smtClean="0">
                <a:latin typeface="Georgia" pitchFamily="18" charset="0"/>
                <a:cs typeface="FrankRuehl" pitchFamily="34" charset="-79"/>
              </a:rPr>
              <a:t>Образование: высшее</a:t>
            </a:r>
          </a:p>
          <a:p>
            <a:endParaRPr lang="ru-RU" sz="2000" b="1" i="1" dirty="0" smtClean="0">
              <a:latin typeface="Georgia" pitchFamily="18" charset="0"/>
              <a:cs typeface="FrankRuehl" pitchFamily="34" charset="-79"/>
            </a:endParaRPr>
          </a:p>
          <a:p>
            <a:r>
              <a:rPr lang="ru-RU" sz="2000" b="1" i="1" dirty="0" smtClean="0">
                <a:latin typeface="Georgia" pitchFamily="18" charset="0"/>
                <a:cs typeface="FrankRuehl" pitchFamily="34" charset="-79"/>
              </a:rPr>
              <a:t>Педагогический стаж: 15 лет</a:t>
            </a:r>
          </a:p>
          <a:p>
            <a:endParaRPr lang="ru-RU" sz="2000" b="1" i="1" dirty="0" smtClean="0">
              <a:latin typeface="Georgia" pitchFamily="18" charset="0"/>
              <a:cs typeface="FrankRuehl" pitchFamily="34" charset="-79"/>
            </a:endParaRPr>
          </a:p>
          <a:p>
            <a:r>
              <a:rPr lang="ru-RU" sz="2000" b="1" i="1" dirty="0" smtClean="0">
                <a:latin typeface="Georgia" pitchFamily="18" charset="0"/>
                <a:cs typeface="FrankRuehl" pitchFamily="34" charset="-79"/>
              </a:rPr>
              <a:t>1 квалификационная категория</a:t>
            </a:r>
          </a:p>
          <a:p>
            <a:endParaRPr lang="ru-RU" sz="2800" b="1" i="1" dirty="0" smtClean="0">
              <a:latin typeface="Monotype Corsiva" pitchFamily="66" charset="0"/>
              <a:cs typeface="FrankRuehl" pitchFamily="34" charset="-79"/>
            </a:endParaRPr>
          </a:p>
          <a:p>
            <a:endParaRPr lang="ru-RU" sz="2400" b="1" i="1" dirty="0">
              <a:latin typeface="Monotype Corsiva" pitchFamily="66" charset="0"/>
              <a:cs typeface="FrankRuehl" pitchFamily="34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 5"/>
          <p:cNvSpPr/>
          <p:nvPr/>
        </p:nvSpPr>
        <p:spPr>
          <a:xfrm>
            <a:off x="500034" y="285728"/>
            <a:ext cx="8286808" cy="14287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571472" y="357166"/>
            <a:ext cx="8215370" cy="12858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 descr="C:\Users\Елена\Downloads\1336760150-2191460-0087019_www.nevseoboi.com.u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472518" cy="1417638"/>
          </a:xfrm>
        </p:spPr>
        <p:txBody>
          <a:bodyPr>
            <a:normAutofit fontScale="90000"/>
          </a:bodyPr>
          <a:lstStyle/>
          <a:p>
            <a:r>
              <a:rPr lang="ru-RU" sz="4000" i="1" dirty="0" smtClean="0">
                <a:latin typeface="Georgia" pitchFamily="18" charset="0"/>
              </a:rPr>
              <a:t> </a:t>
            </a:r>
            <a:br>
              <a:rPr lang="ru-RU" sz="4000" i="1" dirty="0" smtClean="0">
                <a:latin typeface="Georgia" pitchFamily="18" charset="0"/>
              </a:rPr>
            </a:br>
            <a:r>
              <a:rPr lang="ru-RU" sz="4000" i="1" dirty="0" smtClean="0">
                <a:latin typeface="Georgia" pitchFamily="18" charset="0"/>
              </a:rPr>
              <a:t/>
            </a:r>
            <a:br>
              <a:rPr lang="ru-RU" sz="4000" i="1" dirty="0" smtClean="0">
                <a:latin typeface="Georgia" pitchFamily="18" charset="0"/>
              </a:rPr>
            </a:br>
            <a:endParaRPr lang="ru-RU" sz="4000" dirty="0">
              <a:latin typeface="Georgia" pitchFamily="18" charset="0"/>
            </a:endParaRP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285720" y="1643050"/>
            <a:ext cx="8572559" cy="5109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lang="ru-RU" sz="2800" b="1" i="1" dirty="0" smtClean="0">
                <a:solidFill>
                  <a:srgbClr val="000000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адачи: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Создать условия по опытно-экспериментальной деятельности для дошкольников.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Научить проводить опыты и эксперименты с объектами живой и неживой природы.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Развивать умение делать выводы, умозаключения.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Формировать опыт выполнения правил техники безопасности при проведении опытов и экспериментов.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Поддерживать интерес дошкольников к окружающей среде, удовлетворять детскую любознательность.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Воспитывать стремление сохранять и оберегать мир природы, следовать доступным экологическим правилам в деятельности и поведении.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Привлечь родителей к процессу экспериментирования в повседневной жизни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14282" y="214290"/>
            <a:ext cx="8786874" cy="1357322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latin typeface="Georgia" pitchFamily="18" charset="0"/>
              </a:rPr>
              <a:t>Цель:</a:t>
            </a:r>
            <a:r>
              <a:rPr lang="ru-RU" b="1" i="1" dirty="0" smtClean="0">
                <a:latin typeface="Georgia" pitchFamily="18" charset="0"/>
              </a:rPr>
              <a:t/>
            </a:r>
            <a:br>
              <a:rPr lang="ru-RU" b="1" i="1" dirty="0" smtClean="0">
                <a:latin typeface="Georgia" pitchFamily="18" charset="0"/>
              </a:rPr>
            </a:br>
            <a:r>
              <a:rPr lang="ru-RU" i="1" dirty="0" smtClean="0">
                <a:latin typeface="Georgia" pitchFamily="18" charset="0"/>
              </a:rPr>
              <a:t>Создание  условий  для  развития  познавательной  активности детей дошкольного возраста  через занимательные  опыты   и  эксперименты. </a:t>
            </a:r>
            <a:r>
              <a:rPr lang="ru-RU" sz="2800" dirty="0" smtClean="0">
                <a:latin typeface="Georgia" pitchFamily="18" charset="0"/>
              </a:rPr>
              <a:t/>
            </a:r>
            <a:br>
              <a:rPr lang="ru-RU" sz="2800" dirty="0" smtClean="0">
                <a:latin typeface="Georgia" pitchFamily="18" charset="0"/>
              </a:rPr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Елена\Downloads\1336760150-2191460-0087019_www.nevseoboi.com.u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i="1" dirty="0" smtClean="0">
                <a:latin typeface="Georgia" pitchFamily="18" charset="0"/>
              </a:rPr>
              <a:t>Предметно – развивающая среда </a:t>
            </a:r>
            <a:endParaRPr lang="ru-RU" sz="2800" b="1" i="1" dirty="0">
              <a:latin typeface="Georgia" pitchFamily="18" charset="0"/>
            </a:endParaRPr>
          </a:p>
        </p:txBody>
      </p:sp>
      <p:pic>
        <p:nvPicPr>
          <p:cNvPr id="6" name="Рисунок 5" descr="C:\Users\Елена\AppData\Local\Microsoft\Windows\Temporary Internet Files\Content.Word\IMG_20190218_155255_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1328737"/>
            <a:ext cx="5729981" cy="4314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Елена\AppData\Local\Microsoft\Windows\Temporary Internet Files\Content.Word\IMG_20190218_155255_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70977" y="1328737"/>
            <a:ext cx="5602046" cy="420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Елена\Downloads\1336760150-2191460-0087019_www.nevseoboi.com.u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i="1" dirty="0" smtClean="0">
                <a:latin typeface="Georgia" pitchFamily="18" charset="0"/>
              </a:rPr>
              <a:t>  Используемая  литература</a:t>
            </a:r>
            <a:endParaRPr lang="ru-RU" sz="2800" b="1" i="1" dirty="0">
              <a:latin typeface="Georgia" pitchFamily="18" charset="0"/>
            </a:endParaRPr>
          </a:p>
        </p:txBody>
      </p:sp>
      <p:pic>
        <p:nvPicPr>
          <p:cNvPr id="8" name="Рисунок 7" descr="C:\Users\Елена\AppData\Local\Microsoft\Windows\Temporary Internet Files\Content.Word\IMG_20190218_202621_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1643050"/>
            <a:ext cx="5910272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Елена\Downloads\1336760150-2191460-0087019_www.nevseoboi.com.u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9707" name="Picture 11" descr="C:\Users\Елена\Downloads\92289259-border-design-with-children-and-la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785794"/>
            <a:ext cx="7810554" cy="5572164"/>
          </a:xfrm>
          <a:prstGeom prst="rect">
            <a:avLst/>
          </a:prstGeom>
          <a:noFill/>
        </p:spPr>
      </p:pic>
      <p:sp>
        <p:nvSpPr>
          <p:cNvPr id="29709" name="Rectangle 13"/>
          <p:cNvSpPr>
            <a:spLocks noChangeArrowheads="1"/>
          </p:cNvSpPr>
          <p:nvPr/>
        </p:nvSpPr>
        <p:spPr bwMode="auto">
          <a:xfrm>
            <a:off x="1714480" y="500042"/>
            <a:ext cx="6174808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 Black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dirty="0" smtClean="0">
              <a:solidFill>
                <a:srgbClr val="FF0000"/>
              </a:solidFill>
              <a:latin typeface="Arial Black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Рабочая программа кружка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 экспериментальной деятельности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Мы -  исследователи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Елена\Downloads\1336760150-2191460-0087019_www.nevseoboi.com.u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9709" name="Rectangle 13"/>
          <p:cNvSpPr>
            <a:spLocks noChangeArrowheads="1"/>
          </p:cNvSpPr>
          <p:nvPr/>
        </p:nvSpPr>
        <p:spPr bwMode="auto">
          <a:xfrm>
            <a:off x="1714480" y="357166"/>
            <a:ext cx="617480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 Black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i="1" dirty="0" smtClean="0"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Диагностика</a:t>
            </a:r>
            <a:endParaRPr lang="ru-RU" sz="2800" b="1" i="1" dirty="0" smtClean="0"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1699404" y="1828800"/>
          <a:ext cx="5615796" cy="33988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Елена\Downloads\1336760150-2191460-0087019_www.nevseoboi.com.u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i="1" dirty="0" smtClean="0">
                <a:latin typeface="Georgia" pitchFamily="18" charset="0"/>
              </a:rPr>
              <a:t>Виды игр-экспериментов</a:t>
            </a:r>
            <a:endParaRPr lang="ru-RU" sz="2800" b="1" i="1" dirty="0">
              <a:latin typeface="Georgia" pitchFamily="18" charset="0"/>
            </a:endParaRPr>
          </a:p>
        </p:txBody>
      </p:sp>
      <p:pic>
        <p:nvPicPr>
          <p:cNvPr id="5" name="Рисунок 4" descr="C:\Users\Елена\AppData\Local\Microsoft\Windows\Temporary Internet Files\Content.Word\DSCN1126.jpg"/>
          <p:cNvPicPr/>
          <p:nvPr/>
        </p:nvPicPr>
        <p:blipFill>
          <a:blip r:embed="rId3" cstate="print"/>
          <a:srcRect l="15547"/>
          <a:stretch>
            <a:fillRect/>
          </a:stretch>
        </p:blipFill>
        <p:spPr bwMode="auto">
          <a:xfrm>
            <a:off x="4500562" y="2857496"/>
            <a:ext cx="4191000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5715008" y="2428868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Игры с водой</a:t>
            </a:r>
            <a:endParaRPr lang="ru-RU" b="1" i="1" dirty="0"/>
          </a:p>
        </p:txBody>
      </p:sp>
      <p:pic>
        <p:nvPicPr>
          <p:cNvPr id="12" name="Рисунок 11" descr="C:\Users\Елена\AppData\Local\Microsoft\Windows\Temporary Internet Files\Content.Word\IMG_20181218_154529_8.jpg"/>
          <p:cNvPicPr/>
          <p:nvPr/>
        </p:nvPicPr>
        <p:blipFill>
          <a:blip r:embed="rId4" cstate="print"/>
          <a:srcRect b="17464"/>
          <a:stretch>
            <a:fillRect/>
          </a:stretch>
        </p:blipFill>
        <p:spPr bwMode="auto">
          <a:xfrm>
            <a:off x="357158" y="1214422"/>
            <a:ext cx="3429024" cy="3814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1071538" y="5357826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Игры со снегом</a:t>
            </a:r>
            <a:endParaRPr lang="ru-RU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Елена\Downloads\1336760150-2191460-0087019_www.nevseoboi.com.u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2" descr="C:\Users\Елена\Pictures\2019-02-14\021.jpg"/>
          <p:cNvPicPr>
            <a:picLocks noChangeAspect="1" noChangeArrowheads="1"/>
          </p:cNvPicPr>
          <p:nvPr/>
        </p:nvPicPr>
        <p:blipFill>
          <a:blip r:embed="rId3" cstate="print"/>
          <a:srcRect t="14583" b="14397"/>
          <a:stretch>
            <a:fillRect/>
          </a:stretch>
        </p:blipFill>
        <p:spPr bwMode="auto">
          <a:xfrm>
            <a:off x="5000628" y="2285992"/>
            <a:ext cx="3500462" cy="414340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143108" y="1357298"/>
            <a:ext cx="4500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    </a:t>
            </a:r>
            <a:r>
              <a:rPr lang="ru-RU" b="1" i="1" dirty="0" smtClean="0"/>
              <a:t>Игры с природными  материалами</a:t>
            </a:r>
            <a:endParaRPr lang="ru-RU" b="1" i="1" dirty="0"/>
          </a:p>
        </p:txBody>
      </p:sp>
      <p:pic>
        <p:nvPicPr>
          <p:cNvPr id="10" name="Рисунок 9" descr="C:\Users\Елена\AppData\Local\Microsoft\Windows\Temporary Internet Files\Content.Word\DSCN111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2928934"/>
            <a:ext cx="3500462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Елена\Downloads\1336760150-2191460-0087019_www.nevseoboi.com.u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i="1" dirty="0" smtClean="0">
                <a:latin typeface="Georgia" pitchFamily="18" charset="0"/>
              </a:rPr>
              <a:t>Профессиональная деятельность</a:t>
            </a:r>
            <a:endParaRPr lang="ru-RU" sz="2800" b="1" i="1" dirty="0">
              <a:latin typeface="Georgia" pitchFamily="18" charset="0"/>
            </a:endParaRPr>
          </a:p>
        </p:txBody>
      </p:sp>
      <p:pic>
        <p:nvPicPr>
          <p:cNvPr id="5" name="Рисунок 4" descr="C:\Users\user\Desktop\САЙТ\САЙТ САД\на сайт\макарова\IMG_3139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785918" y="1643050"/>
            <a:ext cx="5940425" cy="44531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Елена\Downloads\1336760150-2191460-0087019_www.nevseoboi.com.u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i="1" dirty="0" smtClean="0">
                <a:latin typeface="Georgia" pitchFamily="18" charset="0"/>
              </a:rPr>
              <a:t/>
            </a:r>
            <a:br>
              <a:rPr lang="ru-RU" sz="2800" b="1" i="1" dirty="0" smtClean="0">
                <a:latin typeface="Georgia" pitchFamily="18" charset="0"/>
              </a:rPr>
            </a:br>
            <a:r>
              <a:rPr lang="ru-RU" sz="2800" b="1" i="1" dirty="0" smtClean="0">
                <a:latin typeface="Georgia" pitchFamily="18" charset="0"/>
              </a:rPr>
              <a:t>Работа с родителями</a:t>
            </a:r>
            <a:br>
              <a:rPr lang="ru-RU" sz="2800" b="1" i="1" dirty="0" smtClean="0">
                <a:latin typeface="Georgia" pitchFamily="18" charset="0"/>
              </a:rPr>
            </a:br>
            <a:endParaRPr lang="ru-RU" sz="2800" b="1" i="1" dirty="0">
              <a:latin typeface="Georg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43042" y="2643182"/>
            <a:ext cx="5429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357158" y="2143116"/>
            <a:ext cx="8143932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eorgia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i="1" dirty="0" smtClean="0">
              <a:solidFill>
                <a:srgbClr val="000000"/>
              </a:solidFill>
              <a:latin typeface="Georgia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  <p:pic>
        <p:nvPicPr>
          <p:cNvPr id="7" name="Рисунок 6" descr="C:\Users\Елена\AppData\Local\Microsoft\Windows\Temporary Internet Files\Content.Word\DSCN096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5" y="1357298"/>
            <a:ext cx="3786214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Елена\AppData\Local\Microsoft\Windows\Temporary Internet Files\Content.Word\DSCN096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3571876"/>
            <a:ext cx="4071966" cy="314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Елена\Downloads\1336760150-2191460-0087019_www.nevseoboi.com.u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714347" y="0"/>
            <a:ext cx="7929619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rgbClr val="333333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rgbClr val="333333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rgbClr val="333333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Перспективы на конец года: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Предложить родителям организовать с детьми проектно – экспериментальную деятельность в домашних условиях.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В конце года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провести </a:t>
            </a:r>
            <a:r>
              <a:rPr kumimoji="0" lang="ru-RU" sz="2400" b="0" i="1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повторнубю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диагностику детей.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Создать картотеки опытов и экспериментов для детей всех возрастов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2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Елена\Downloads\1336760150-2191460-0087019_www.nevseoboi.com.u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i="1" dirty="0" smtClean="0">
                <a:latin typeface="Georgia" pitchFamily="18" charset="0"/>
              </a:rPr>
              <a:t>Я – воспитанница детского сада </a:t>
            </a:r>
            <a:endParaRPr lang="ru-RU" sz="2800" b="1" i="1" dirty="0">
              <a:latin typeface="Georgia" pitchFamily="18" charset="0"/>
            </a:endParaRPr>
          </a:p>
        </p:txBody>
      </p:sp>
      <p:pic>
        <p:nvPicPr>
          <p:cNvPr id="1028" name="Picture 4" descr="C:\Users\Елена\Documents\Scanned Documents\фото я в мл. гр.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1571612"/>
            <a:ext cx="6583363" cy="4645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Елена\Downloads\1336760150-2191460-0087019_www.nevseoboi.com.u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https://ds04.infourok.ru/uploads/ex/0f47/000504ce-72a4b130/img2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2051" name="Picture 3" descr="C:\Users\Елена\Documents\Scanned Documents\фото группы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1736" y="2786059"/>
            <a:ext cx="3919806" cy="2786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Елена\Downloads\1336760150-2191460-0087019_www.nevseoboi.com.u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 descr="http://rosinka-msh.edu.yar.ru/foto_2013_minus_2014/ulitsa_comma__zal_osen_2013/sam_5424_(500x341)_w500_h341.jpg"/>
          <p:cNvPicPr>
            <a:picLocks noChangeAspect="1" noChangeArrowheads="1"/>
          </p:cNvPicPr>
          <p:nvPr/>
        </p:nvPicPr>
        <p:blipFill>
          <a:blip r:embed="rId3" cstate="print"/>
          <a:srcRect r="13794"/>
          <a:stretch>
            <a:fillRect/>
          </a:stretch>
        </p:blipFill>
        <p:spPr bwMode="auto">
          <a:xfrm>
            <a:off x="214282" y="1500174"/>
            <a:ext cx="5000660" cy="426641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785786" y="428604"/>
            <a:ext cx="70723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latin typeface="Georgia" pitchFamily="18" charset="0"/>
              </a:rPr>
              <a:t>    </a:t>
            </a:r>
            <a:r>
              <a:rPr lang="ru-RU" sz="2800" b="1" i="1" dirty="0" smtClean="0">
                <a:latin typeface="Georgia" pitchFamily="18" charset="0"/>
              </a:rPr>
              <a:t>МДОУ детский сад «Росинка»  </a:t>
            </a:r>
            <a:endParaRPr lang="ru-RU" sz="2800" b="1" i="1" dirty="0">
              <a:latin typeface="Georg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286380" y="2714620"/>
            <a:ext cx="3857620" cy="25348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i="1" dirty="0" smtClean="0">
                <a:latin typeface="Georgia" pitchFamily="18" charset="0"/>
              </a:rPr>
              <a:t>Наш уютный детский сад –</a:t>
            </a:r>
            <a:br>
              <a:rPr lang="ru-RU" b="1" i="1" dirty="0" smtClean="0">
                <a:latin typeface="Georgia" pitchFamily="18" charset="0"/>
              </a:rPr>
            </a:br>
            <a:r>
              <a:rPr lang="ru-RU" b="1" i="1" dirty="0" smtClean="0">
                <a:latin typeface="Georgia" pitchFamily="18" charset="0"/>
              </a:rPr>
              <a:t>Это счастье для ребят!</a:t>
            </a:r>
            <a:br>
              <a:rPr lang="ru-RU" b="1" i="1" dirty="0" smtClean="0">
                <a:latin typeface="Georgia" pitchFamily="18" charset="0"/>
              </a:rPr>
            </a:br>
            <a:r>
              <a:rPr lang="ru-RU" b="1" i="1" dirty="0" smtClean="0">
                <a:latin typeface="Georgia" pitchFamily="18" charset="0"/>
              </a:rPr>
              <a:t>По дорожке прямиком</a:t>
            </a:r>
            <a:br>
              <a:rPr lang="ru-RU" b="1" i="1" dirty="0" smtClean="0">
                <a:latin typeface="Georgia" pitchFamily="18" charset="0"/>
              </a:rPr>
            </a:br>
            <a:r>
              <a:rPr lang="ru-RU" b="1" i="1" dirty="0" smtClean="0">
                <a:latin typeface="Georgia" pitchFamily="18" charset="0"/>
              </a:rPr>
              <a:t>Побежим в любимый дом,</a:t>
            </a:r>
            <a:br>
              <a:rPr lang="ru-RU" b="1" i="1" dirty="0" smtClean="0">
                <a:latin typeface="Georgia" pitchFamily="18" charset="0"/>
              </a:rPr>
            </a:br>
            <a:r>
              <a:rPr lang="ru-RU" b="1" i="1" dirty="0" smtClean="0">
                <a:latin typeface="Georgia" pitchFamily="18" charset="0"/>
              </a:rPr>
              <a:t>Потому что детский сад</a:t>
            </a:r>
            <a:br>
              <a:rPr lang="ru-RU" b="1" i="1" dirty="0" smtClean="0">
                <a:latin typeface="Georgia" pitchFamily="18" charset="0"/>
              </a:rPr>
            </a:br>
            <a:r>
              <a:rPr lang="ru-RU" b="1" i="1" dirty="0" smtClean="0">
                <a:latin typeface="Georgia" pitchFamily="18" charset="0"/>
              </a:rPr>
              <a:t>Ждёт всегда своих ребят!</a:t>
            </a:r>
            <a:endParaRPr lang="ru-RU" b="1" i="1" dirty="0">
              <a:latin typeface="Georg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Елена\Downloads\1336760150-2191460-0087019_www.nevseoboi.com.u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i="1" dirty="0" smtClean="0">
                <a:latin typeface="Georgia" pitchFamily="18" charset="0"/>
              </a:rPr>
              <a:t>Мои первые малыши</a:t>
            </a:r>
            <a:endParaRPr lang="ru-RU" sz="2800" b="1" i="1" dirty="0">
              <a:latin typeface="Georg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28860" y="235743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7" name="Picture 2" descr="C:\Users\Елена\Documents\Scanned Documents\фото мл. гр. 2000г..jpeg"/>
          <p:cNvPicPr>
            <a:picLocks noChangeAspect="1" noChangeArrowheads="1"/>
          </p:cNvPicPr>
          <p:nvPr/>
        </p:nvPicPr>
        <p:blipFill>
          <a:blip r:embed="rId3" cstate="print"/>
          <a:srcRect l="3726" t="18823" r="22054"/>
          <a:stretch>
            <a:fillRect/>
          </a:stretch>
        </p:blipFill>
        <p:spPr bwMode="auto">
          <a:xfrm>
            <a:off x="1928794" y="1643050"/>
            <a:ext cx="5691772" cy="43131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Елена\Downloads\1336760150-2191460-0087019_www.nevseoboi.com.u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i="1" dirty="0" smtClean="0">
                <a:latin typeface="Georgia" pitchFamily="18" charset="0"/>
              </a:rPr>
              <a:t>Педагогическое кредо</a:t>
            </a:r>
            <a:r>
              <a:rPr lang="ru-RU" sz="2800" b="1" dirty="0" smtClean="0">
                <a:latin typeface="Georgia" pitchFamily="18" charset="0"/>
              </a:rPr>
              <a:t>:</a:t>
            </a:r>
            <a:endParaRPr lang="ru-RU" sz="2800" b="1" dirty="0">
              <a:latin typeface="Georg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1500174"/>
            <a:ext cx="7858180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i="1" dirty="0" smtClean="0">
                <a:latin typeface="Georgia" pitchFamily="18" charset="0"/>
              </a:rPr>
              <a:t>Скажи ребенку – и он забудет, объясни – и он запомнит, позволь ребенку сделать что-то самому - и он поймет.</a:t>
            </a:r>
          </a:p>
          <a:p>
            <a:pPr>
              <a:lnSpc>
                <a:spcPct val="150000"/>
              </a:lnSpc>
            </a:pP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146" name="Picture 2" descr="C:\Users\Елена\Desktop\ФОТО СОЛНЫШКО\DSCN10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7990" y="3643314"/>
            <a:ext cx="3810026" cy="2857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Елена\Downloads\1336760150-2191460-0087019_www.nevseoboi.com.u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i="1" dirty="0" smtClean="0">
                <a:latin typeface="Georgia" pitchFamily="18" charset="0"/>
              </a:rPr>
              <a:t>Моя семья</a:t>
            </a:r>
            <a:endParaRPr lang="ru-RU" sz="2800" b="1" i="1" dirty="0">
              <a:latin typeface="Georg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1428736"/>
            <a:ext cx="785818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8" name="Picture 2" descr="C:\Users\Елена\Documents\Scanned Documents\Фото тмоя семья.jpeg"/>
          <p:cNvPicPr>
            <a:picLocks noChangeAspect="1" noChangeArrowheads="1"/>
          </p:cNvPicPr>
          <p:nvPr/>
        </p:nvPicPr>
        <p:blipFill>
          <a:blip r:embed="rId3" cstate="print"/>
          <a:srcRect t="10416" r="15068"/>
          <a:stretch>
            <a:fillRect/>
          </a:stretch>
        </p:blipFill>
        <p:spPr bwMode="auto">
          <a:xfrm>
            <a:off x="2857488" y="1643050"/>
            <a:ext cx="3399116" cy="47148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Елена\Downloads\1336760150-2191460-0087019_www.nevseoboi.com.u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i="1" dirty="0" smtClean="0">
                <a:latin typeface="Georgia" pitchFamily="18" charset="0"/>
              </a:rPr>
              <a:t>Повышение профессионального уровня</a:t>
            </a:r>
            <a:endParaRPr lang="ru-RU" sz="2800" b="1" i="1" dirty="0">
              <a:latin typeface="Georg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1868" y="335756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6" name="Рисунок 5" descr="C:\Users\Елена\Downloads\Makarova 92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46" y="1785926"/>
            <a:ext cx="5152727" cy="4298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Елена\Downloads\1336760150-2191460-0087019_www.nevseoboi.com.u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i="1" dirty="0" smtClean="0">
                <a:latin typeface="Georgia" pitchFamily="18" charset="0"/>
              </a:rPr>
              <a:t>Современные образовательные технологии</a:t>
            </a:r>
            <a:endParaRPr lang="ru-RU" sz="2800" b="1" i="1" dirty="0">
              <a:latin typeface="Georgia" pitchFamily="18" charset="0"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1571604" y="1428736"/>
          <a:ext cx="6643734" cy="5000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Елена\Downloads\1336760150-2191460-0087019_www.nevseoboi.com.u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100" b="1" i="1" dirty="0" smtClean="0">
                <a:latin typeface="Georgia" pitchFamily="18" charset="0"/>
              </a:rPr>
              <a:t>Тема самообразования:</a:t>
            </a:r>
            <a:br>
              <a:rPr lang="ru-RU" sz="3100" b="1" i="1" dirty="0" smtClean="0">
                <a:latin typeface="Georgia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285984" y="3571876"/>
            <a:ext cx="6643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0" y="642918"/>
            <a:ext cx="885828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Calibri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Calibri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8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Активация познавательно - исследовательской деятельности</a:t>
            </a:r>
            <a:r>
              <a:rPr kumimoji="0" lang="ru-RU" sz="280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дошкольников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через организацию игр – экспериментов»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  <p:pic>
        <p:nvPicPr>
          <p:cNvPr id="20485" name="Picture 5" descr="https://png.pngtree.com/element_origin_min_pic/17/09/10/7b11c6d1604a1507954ca930b1a797d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3143248"/>
            <a:ext cx="4023777" cy="35718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706</TotalTime>
  <Words>272</Words>
  <PresentationFormat>Экран (4:3)</PresentationFormat>
  <Paragraphs>80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    </vt:lpstr>
      <vt:lpstr>Я – воспитанница детского сада </vt:lpstr>
      <vt:lpstr>Слайд 3</vt:lpstr>
      <vt:lpstr>Мои первые малыши</vt:lpstr>
      <vt:lpstr>Педагогическое кредо:</vt:lpstr>
      <vt:lpstr>Моя семья</vt:lpstr>
      <vt:lpstr>Повышение профессионального уровня</vt:lpstr>
      <vt:lpstr>Современные образовательные технологии</vt:lpstr>
      <vt:lpstr>   Тема самообразования:   </vt:lpstr>
      <vt:lpstr>   </vt:lpstr>
      <vt:lpstr>Предметно – развивающая среда </vt:lpstr>
      <vt:lpstr>  Используемая  литература</vt:lpstr>
      <vt:lpstr>Слайд 13</vt:lpstr>
      <vt:lpstr>Слайд 14</vt:lpstr>
      <vt:lpstr>Виды игр-экспериментов</vt:lpstr>
      <vt:lpstr>Слайд 16</vt:lpstr>
      <vt:lpstr>Профессиональная деятельность</vt:lpstr>
      <vt:lpstr> Работа с родителями 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Елена</cp:lastModifiedBy>
  <cp:revision>79</cp:revision>
  <dcterms:created xsi:type="dcterms:W3CDTF">2019-02-10T11:24:48Z</dcterms:created>
  <dcterms:modified xsi:type="dcterms:W3CDTF">2019-02-20T07:23:14Z</dcterms:modified>
</cp:coreProperties>
</file>