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9"/>
  </p:handoutMasterIdLst>
  <p:sldIdLst>
    <p:sldId id="257" r:id="rId5"/>
    <p:sldId id="258" r:id="rId6"/>
    <p:sldId id="259" r:id="rId7"/>
    <p:sldId id="272" r:id="rId8"/>
    <p:sldId id="260" r:id="rId9"/>
    <p:sldId id="261" r:id="rId10"/>
    <p:sldId id="264" r:id="rId11"/>
    <p:sldId id="269" r:id="rId12"/>
    <p:sldId id="270" r:id="rId13"/>
    <p:sldId id="271" r:id="rId14"/>
    <p:sldId id="266" r:id="rId15"/>
    <p:sldId id="265" r:id="rId16"/>
    <p:sldId id="268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17.png"/><Relationship Id="rId7" Type="http://schemas.openxmlformats.org/officeDocument/2006/relationships/image" Target="../media/image6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69.jpeg"/><Relationship Id="rId4" Type="http://schemas.openxmlformats.org/officeDocument/2006/relationships/image" Target="../media/image18.png"/><Relationship Id="rId9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29.png"/><Relationship Id="rId7" Type="http://schemas.openxmlformats.org/officeDocument/2006/relationships/image" Target="../media/image7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35.png"/><Relationship Id="rId9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0.png"/><Relationship Id="rId7" Type="http://schemas.openxmlformats.org/officeDocument/2006/relationships/image" Target="../media/image4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12.png"/><Relationship Id="rId10" Type="http://schemas.openxmlformats.org/officeDocument/2006/relationships/image" Target="../media/image43.jpeg"/><Relationship Id="rId4" Type="http://schemas.openxmlformats.org/officeDocument/2006/relationships/image" Target="../media/image11.png"/><Relationship Id="rId9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0.png"/><Relationship Id="rId7" Type="http://schemas.openxmlformats.org/officeDocument/2006/relationships/image" Target="../media/image5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5.png"/><Relationship Id="rId7" Type="http://schemas.openxmlformats.org/officeDocument/2006/relationships/image" Target="../media/image5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1107367"/>
            <a:ext cx="9144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Муниципальное дошкольное образовательное учреждение </a:t>
            </a:r>
            <a:b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МДОУ детский сад «Росинка»</a:t>
            </a:r>
            <a:b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Я –воспитатель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b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9566" y="4219987"/>
            <a:ext cx="4790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Осипова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Наталья Павловна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5" b="58133"/>
          <a:stretch/>
        </p:blipFill>
        <p:spPr>
          <a:xfrm>
            <a:off x="9110133" y="864524"/>
            <a:ext cx="1478843" cy="14788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3422" y="496711"/>
            <a:ext cx="81167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Опыт работы: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 ИЗО студия «Умелые ручки»,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- кружок </a:t>
            </a:r>
            <a:r>
              <a:rPr lang="ru-RU" sz="2400" b="1" dirty="0">
                <a:solidFill>
                  <a:srgbClr val="7030A0"/>
                </a:solidFill>
              </a:rPr>
              <a:t>«Цветные ладошки», «Волшебные кисточки»,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- участие в конкурсе «Воспитатель года»; ежегодных творческих конкурсах региональных и федеральных масштабов;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- разработка и внедрение нетрадиционных методов ИЗО деятельности среди воспитателей разных МДОУ </a:t>
            </a:r>
            <a:r>
              <a:rPr lang="ru-RU" sz="2400" b="1" dirty="0" err="1">
                <a:solidFill>
                  <a:srgbClr val="7030A0"/>
                </a:solidFill>
              </a:rPr>
              <a:t>г.Мышкина</a:t>
            </a:r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86" y="4313641"/>
            <a:ext cx="79580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897" y="4006653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6" y="1087301"/>
            <a:ext cx="342592" cy="3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349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6"/>
            <a:ext cx="3607167" cy="2401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05" y="3043934"/>
            <a:ext cx="2452328" cy="35917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67" y="501315"/>
            <a:ext cx="3546241" cy="24017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97" y="3043934"/>
            <a:ext cx="3642096" cy="2466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9841" y="873848"/>
            <a:ext cx="3849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Кружок «Цветные ладошки»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ИЗО студия «Умелые ручки»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Конкурс «Воспитатель года 2002»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0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4726" y="263934"/>
            <a:ext cx="8449585" cy="279535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Тема: Речевое развитие через изобразительную деятельность.</a:t>
            </a:r>
          </a:p>
          <a:p>
            <a:endParaRPr lang="ru-RU" sz="1200" b="1" dirty="0" smtClean="0">
              <a:solidFill>
                <a:srgbClr val="7030A0"/>
              </a:solidFill>
            </a:endParaRPr>
          </a:p>
          <a:p>
            <a:pPr algn="l"/>
            <a:r>
              <a:rPr lang="ru-RU" b="1" dirty="0" smtClean="0">
                <a:solidFill>
                  <a:srgbClr val="7030A0"/>
                </a:solidFill>
              </a:rPr>
              <a:t>Цель: </a:t>
            </a:r>
            <a:r>
              <a:rPr lang="ru-RU" b="1" i="1" dirty="0" smtClean="0">
                <a:solidFill>
                  <a:srgbClr val="7030A0"/>
                </a:solidFill>
              </a:rPr>
              <a:t>развивать познавательный интерес к нетрадиционным техникам как средствам творческих способностей детей, мелкую моторику, знакомить с новыми словами, учить понимать, различать и употреблять новые слова в активной речи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4569" y="2626949"/>
            <a:ext cx="2711250" cy="2033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3856" y="4391769"/>
            <a:ext cx="2679229" cy="20094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9143" y="3855397"/>
            <a:ext cx="3046566" cy="228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77066" y="3186679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904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8212" y="3822700"/>
            <a:ext cx="3081869" cy="23114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8482" y="567673"/>
            <a:ext cx="2890223" cy="2167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4991" y="1540761"/>
            <a:ext cx="3097858" cy="2323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64618" y="639784"/>
            <a:ext cx="2958141" cy="22186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4465" y="2728693"/>
            <a:ext cx="2958141" cy="22186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89847" y="1535126"/>
            <a:ext cx="3680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Наш речевой городок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2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44700" y="5033506"/>
            <a:ext cx="7162799" cy="13291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Спасибо за внимание!!!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312356" y="1236169"/>
            <a:ext cx="8198055" cy="17864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На свете есть много разных профессий,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И в каждой есть прелесть своя.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Но нет благородней, нужней и чудесней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Чем та, кем работаю я….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617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5106741" y="565030"/>
            <a:ext cx="6256784" cy="491379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7030A0"/>
                </a:solidFill>
              </a:rPr>
              <a:t>«Горжусь </a:t>
            </a:r>
            <a:r>
              <a:rPr lang="ru-RU" b="1" i="1" dirty="0">
                <a:solidFill>
                  <a:srgbClr val="7030A0"/>
                </a:solidFill>
              </a:rPr>
              <a:t>профессией своей, 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algn="l"/>
            <a:r>
              <a:rPr lang="ru-RU" b="1" i="1" dirty="0" smtClean="0">
                <a:solidFill>
                  <a:srgbClr val="7030A0"/>
                </a:solidFill>
              </a:rPr>
              <a:t>за </a:t>
            </a:r>
            <a:r>
              <a:rPr lang="ru-RU" b="1" i="1" dirty="0">
                <a:solidFill>
                  <a:srgbClr val="7030A0"/>
                </a:solidFill>
              </a:rPr>
              <a:t>то, что душу человека согреваю,</a:t>
            </a:r>
          </a:p>
          <a:p>
            <a:pPr algn="l"/>
            <a:r>
              <a:rPr lang="ru-RU" b="1" i="1" dirty="0">
                <a:solidFill>
                  <a:srgbClr val="7030A0"/>
                </a:solidFill>
              </a:rPr>
              <a:t> за то, что я могу понять </a:t>
            </a:r>
            <a:r>
              <a:rPr lang="ru-RU" b="1" i="1" dirty="0" smtClean="0">
                <a:solidFill>
                  <a:srgbClr val="7030A0"/>
                </a:solidFill>
              </a:rPr>
              <a:t>детей </a:t>
            </a:r>
            <a:endParaRPr lang="ru-RU" b="1" i="1" dirty="0">
              <a:solidFill>
                <a:srgbClr val="7030A0"/>
              </a:solidFill>
            </a:endParaRPr>
          </a:p>
          <a:p>
            <a:pPr algn="l"/>
            <a:r>
              <a:rPr lang="ru-RU" b="1" i="1" dirty="0" smtClean="0">
                <a:solidFill>
                  <a:srgbClr val="7030A0"/>
                </a:solidFill>
              </a:rPr>
              <a:t>и </a:t>
            </a:r>
            <a:r>
              <a:rPr lang="ru-RU" b="1" i="1" dirty="0">
                <a:solidFill>
                  <a:srgbClr val="7030A0"/>
                </a:solidFill>
              </a:rPr>
              <a:t>детство вместе с ними </a:t>
            </a:r>
            <a:r>
              <a:rPr lang="ru-RU" b="1" i="1" dirty="0" smtClean="0">
                <a:solidFill>
                  <a:srgbClr val="7030A0"/>
                </a:solidFill>
              </a:rPr>
              <a:t>проживаю.</a:t>
            </a:r>
          </a:p>
          <a:p>
            <a:pPr algn="l"/>
            <a:r>
              <a:rPr lang="ru-RU" b="1" i="1" dirty="0" smtClean="0">
                <a:solidFill>
                  <a:srgbClr val="7030A0"/>
                </a:solidFill>
              </a:rPr>
              <a:t>Пусть </a:t>
            </a:r>
            <a:r>
              <a:rPr lang="ru-RU" b="1" i="1" dirty="0">
                <a:solidFill>
                  <a:srgbClr val="7030A0"/>
                </a:solidFill>
              </a:rPr>
              <a:t>отступают все сомненья прочь,</a:t>
            </a:r>
          </a:p>
          <a:p>
            <a:pPr algn="l"/>
            <a:r>
              <a:rPr lang="ru-RU" b="1" i="1" dirty="0">
                <a:solidFill>
                  <a:srgbClr val="7030A0"/>
                </a:solidFill>
              </a:rPr>
              <a:t>Уходят пусть тревога и забота.</a:t>
            </a:r>
          </a:p>
          <a:p>
            <a:pPr algn="l"/>
            <a:r>
              <a:rPr lang="ru-RU" b="1" i="1" dirty="0">
                <a:solidFill>
                  <a:srgbClr val="7030A0"/>
                </a:solidFill>
              </a:rPr>
              <a:t>Кусочек сердца детям отдавать </a:t>
            </a:r>
          </a:p>
          <a:p>
            <a:pPr algn="l"/>
            <a:r>
              <a:rPr lang="ru-RU" b="1" i="1" dirty="0">
                <a:solidFill>
                  <a:srgbClr val="7030A0"/>
                </a:solidFill>
              </a:rPr>
              <a:t>Такая уж у меня </a:t>
            </a:r>
            <a:r>
              <a:rPr lang="ru-RU" b="1" i="1" dirty="0" smtClean="0">
                <a:solidFill>
                  <a:srgbClr val="7030A0"/>
                </a:solidFill>
              </a:rPr>
              <a:t>работа…»</a:t>
            </a:r>
            <a:endParaRPr lang="ru-RU" b="1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03" y="565030"/>
            <a:ext cx="3550283" cy="47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932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" y="2376313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" y="903711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58" y="3203322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88656" y="293645"/>
            <a:ext cx="9144000" cy="2691333"/>
          </a:xfrm>
        </p:spPr>
        <p:txBody>
          <a:bodyPr/>
          <a:lstStyle/>
          <a:p>
            <a:pPr algn="l"/>
            <a:r>
              <a:rPr lang="ru-RU" sz="1800" b="1" dirty="0" smtClean="0"/>
              <a:t>Немного о себе:</a:t>
            </a:r>
            <a:br>
              <a:rPr lang="ru-RU" sz="1800" b="1" dirty="0" smtClean="0"/>
            </a:br>
            <a:r>
              <a:rPr lang="ru-RU" sz="1800" b="1" dirty="0" smtClean="0"/>
              <a:t>Общий стаж работы – 32 года. </a:t>
            </a:r>
            <a:br>
              <a:rPr lang="ru-RU" sz="1800" b="1" dirty="0" smtClean="0"/>
            </a:br>
            <a:r>
              <a:rPr lang="ru-RU" sz="1800" b="1" dirty="0" smtClean="0"/>
              <a:t>Имею первую квалификационную категорию. </a:t>
            </a:r>
            <a:br>
              <a:rPr lang="ru-RU" sz="1800" b="1" dirty="0" smtClean="0"/>
            </a:br>
            <a:r>
              <a:rPr lang="ru-RU" sz="1800" b="1" dirty="0" smtClean="0"/>
              <a:t>Образование: среднее специальное - Рыбинское педагогическое училище.</a:t>
            </a:r>
            <a:br>
              <a:rPr lang="ru-RU" sz="1800" b="1" dirty="0" smtClean="0"/>
            </a:br>
            <a:r>
              <a:rPr lang="ru-RU" sz="1800" b="1" dirty="0" smtClean="0"/>
              <a:t>Мои увлечения: тихая охота,</a:t>
            </a:r>
            <a:br>
              <a:rPr lang="ru-RU" sz="1800" b="1" dirty="0" smtClean="0"/>
            </a:br>
            <a:r>
              <a:rPr lang="ru-RU" sz="1800" b="1" dirty="0" smtClean="0"/>
              <a:t>выращивание необычных сортов овощей и цветов, </a:t>
            </a:r>
            <a:br>
              <a:rPr lang="ru-RU" sz="1800" b="1" dirty="0" smtClean="0"/>
            </a:br>
            <a:r>
              <a:rPr lang="ru-RU" sz="1800" b="1" dirty="0" smtClean="0"/>
              <a:t>рукоделие, </a:t>
            </a:r>
            <a:br>
              <a:rPr lang="ru-RU" sz="1800" b="1" dirty="0" smtClean="0"/>
            </a:br>
            <a:r>
              <a:rPr lang="ru-RU" sz="1800" b="1" dirty="0" smtClean="0"/>
              <a:t>кулинарное искусство, </a:t>
            </a:r>
            <a:br>
              <a:rPr lang="ru-RU" sz="1800" b="1" dirty="0" smtClean="0"/>
            </a:br>
            <a:r>
              <a:rPr lang="ru-RU" sz="1800" b="1" dirty="0" smtClean="0"/>
              <a:t>особая любовь к творческому экспериментированию – создание образа из подручных средств.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936" y="3405919"/>
            <a:ext cx="2407366" cy="1805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9948" y="4613275"/>
            <a:ext cx="2565400" cy="1924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4889" y="3329356"/>
            <a:ext cx="2611533" cy="1958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8525" y="4491207"/>
            <a:ext cx="2704906" cy="2028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7946" y="3346944"/>
            <a:ext cx="2752238" cy="20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048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3" y="940449"/>
            <a:ext cx="2287448" cy="4202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394" y="208706"/>
            <a:ext cx="308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1986 год – начало моей воспитательской карьеры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86" y="3590403"/>
            <a:ext cx="3424428" cy="27477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21" y="208706"/>
            <a:ext cx="4638771" cy="31779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78" y="3709910"/>
            <a:ext cx="4267887" cy="2508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8261" y="1072444"/>
            <a:ext cx="3034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1989 год – Шапокляк;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1991 год – </a:t>
            </a:r>
            <a:r>
              <a:rPr lang="ru-RU" b="1" dirty="0" err="1" smtClean="0">
                <a:solidFill>
                  <a:srgbClr val="7030A0"/>
                </a:solidFill>
              </a:rPr>
              <a:t>Карлсон</a:t>
            </a:r>
            <a:r>
              <a:rPr lang="ru-RU" b="1" dirty="0" smtClean="0">
                <a:solidFill>
                  <a:srgbClr val="7030A0"/>
                </a:solidFill>
              </a:rPr>
              <a:t> поздравляет с 8 Марта);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2006 год – новогодний утренник, я – символ года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4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49" y="187449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9456" y="212530"/>
            <a:ext cx="7465525" cy="2172271"/>
          </a:xfrm>
        </p:spPr>
        <p:txBody>
          <a:bodyPr/>
          <a:lstStyle/>
          <a:p>
            <a:pPr algn="l"/>
            <a:r>
              <a:rPr lang="ru-RU" sz="2400" b="1" dirty="0"/>
              <a:t>Тема по самообразованию: "Создание художественного образа при помощи подручных средств" </a:t>
            </a:r>
            <a:r>
              <a:rPr lang="ru-RU" sz="2400" dirty="0"/>
              <a:t>(с 2015 года</a:t>
            </a:r>
            <a:r>
              <a:rPr lang="ru-RU" sz="2400" dirty="0" smtClean="0"/>
              <a:t>).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Цель: </a:t>
            </a:r>
            <a:r>
              <a:rPr lang="ru-RU" sz="2400" dirty="0" smtClean="0"/>
              <a:t>приобщение детей к художественному творчеству и формирование художественно-творческих способностей.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08" y="2855651"/>
            <a:ext cx="3953796" cy="28050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20" y="1973864"/>
            <a:ext cx="4239413" cy="280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20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32" y="0"/>
            <a:ext cx="1077995" cy="1387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98232" y="507454"/>
            <a:ext cx="9144000" cy="405908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36" y="361169"/>
            <a:ext cx="4489252" cy="3002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84536" y="3619679"/>
            <a:ext cx="3951057" cy="29632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18" y="361169"/>
            <a:ext cx="2908160" cy="3623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6392" y="903111"/>
            <a:ext cx="27009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← Медвежонок из ватных палочек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pPr algn="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Бумажная деревенька</a:t>
            </a:r>
            <a:r>
              <a:rPr lang="ru-RU" b="1" dirty="0">
                <a:solidFill>
                  <a:srgbClr val="7030A0"/>
                </a:solidFill>
              </a:rPr>
              <a:t>→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Вырезание фигурными ножницами→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248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69" y="4436125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85" y="135466"/>
            <a:ext cx="3933886" cy="3797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23" y="2406922"/>
            <a:ext cx="3798911" cy="3742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8774" y="1594704"/>
            <a:ext cx="4232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Кляксография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53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5" y="241300"/>
            <a:ext cx="3110551" cy="3697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02" y="2414673"/>
            <a:ext cx="2962824" cy="3905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73" y="241300"/>
            <a:ext cx="4122689" cy="2933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1150" y="4060017"/>
            <a:ext cx="299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Рисование ладонью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4903" y="1399822"/>
            <a:ext cx="251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Рисование поролоновым тампоном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1572" y="3273778"/>
            <a:ext cx="33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Рисование ватными палочками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54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4" y="169378"/>
            <a:ext cx="4311586" cy="3230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13" y="3417915"/>
            <a:ext cx="4692142" cy="3404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7" y="169378"/>
            <a:ext cx="4666234" cy="3211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414" y="3399614"/>
            <a:ext cx="333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Рисование по мокрому листу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8695" y="3011981"/>
            <a:ext cx="256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Р</a:t>
            </a:r>
            <a:r>
              <a:rPr lang="ru-RU" b="1" dirty="0" smtClean="0">
                <a:solidFill>
                  <a:srgbClr val="7030A0"/>
                </a:solidFill>
              </a:rPr>
              <a:t>исование пальчиком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1422" y="3399614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Отпечаток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326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6E651B-F8A4-462D-AD53-A41449326690}">
  <ds:schemaRefs>
    <ds:schemaRef ds:uri="http://purl.org/dc/elements/1.1/"/>
    <ds:schemaRef ds:uri="2547570a-e5f4-4946-a4c3-82580e42479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ee78bd2-4339-4042-adc0-bcc646419980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223</Words>
  <Application>Microsoft Office PowerPoint</Application>
  <PresentationFormat>Произвольный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Муниципальное дошкольное образовательное учреждение  МДОУ детский сад «Росинка»  «Я –воспитатель» </vt:lpstr>
      <vt:lpstr>Презентация PowerPoint</vt:lpstr>
      <vt:lpstr>Немного о себе: Общий стаж работы – 32 года.  Имею первую квалификационную категорию.  Образование: среднее специальное - Рыбинское педагогическое училище. Мои увлечения: тихая охота, выращивание необычных сортов овощей и цветов,  рукоделие,  кулинарное искусство,  особая любовь к творческому экспериментированию – создание образа из подручных средств. </vt:lpstr>
      <vt:lpstr>Презентация PowerPoint</vt:lpstr>
      <vt:lpstr>Тема по самообразованию: "Создание художественного образа при помощи подручных средств" (с 2015 года). Цель: приобщение детей к художественному творчеству и формирование художественно-творческих способностей.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2019-02-15T11:22:41Z</dcterms:created>
  <dcterms:modified xsi:type="dcterms:W3CDTF">2019-02-23T10:26:20Z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