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7F9"/>
    <a:srgbClr val="92C2D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420"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8E31E7A-055B-45E2-8C7C-4414CFE9A9C9}" type="datetimeFigureOut">
              <a:rPr lang="ru-RU" smtClean="0"/>
              <a:pPr/>
              <a:t>22.12.2017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3E15C2-BA62-4F84-88EC-A3D8D8957DF0}" type="slidenum">
              <a:rPr lang="ru-RU" smtClean="0"/>
              <a:pPr/>
              <a:t>‹#›</a:t>
            </a:fld>
            <a:endParaRPr lang="ru-RU"/>
          </a:p>
        </p:txBody>
      </p:sp>
    </p:spTree>
    <p:extLst>
      <p:ext uri="{BB962C8B-B14F-4D97-AF65-F5344CB8AC3E}">
        <p14:creationId xmlns:p14="http://schemas.microsoft.com/office/powerpoint/2010/main" xmlns="" val="1048260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8E31E7A-055B-45E2-8C7C-4414CFE9A9C9}" type="datetimeFigureOut">
              <a:rPr lang="ru-RU" smtClean="0"/>
              <a:pPr/>
              <a:t>22.12.2017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3E15C2-BA62-4F84-88EC-A3D8D8957DF0}" type="slidenum">
              <a:rPr lang="ru-RU" smtClean="0"/>
              <a:pPr/>
              <a:t>‹#›</a:t>
            </a:fld>
            <a:endParaRPr lang="ru-RU"/>
          </a:p>
        </p:txBody>
      </p:sp>
    </p:spTree>
    <p:extLst>
      <p:ext uri="{BB962C8B-B14F-4D97-AF65-F5344CB8AC3E}">
        <p14:creationId xmlns:p14="http://schemas.microsoft.com/office/powerpoint/2010/main" xmlns="" val="2813485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8E31E7A-055B-45E2-8C7C-4414CFE9A9C9}" type="datetimeFigureOut">
              <a:rPr lang="ru-RU" smtClean="0"/>
              <a:pPr/>
              <a:t>22.12.2017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3E15C2-BA62-4F84-88EC-A3D8D8957DF0}" type="slidenum">
              <a:rPr lang="ru-RU" smtClean="0"/>
              <a:pPr/>
              <a:t>‹#›</a:t>
            </a:fld>
            <a:endParaRPr lang="ru-RU"/>
          </a:p>
        </p:txBody>
      </p:sp>
    </p:spTree>
    <p:extLst>
      <p:ext uri="{BB962C8B-B14F-4D97-AF65-F5344CB8AC3E}">
        <p14:creationId xmlns:p14="http://schemas.microsoft.com/office/powerpoint/2010/main" xmlns="" val="2405558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8E31E7A-055B-45E2-8C7C-4414CFE9A9C9}" type="datetimeFigureOut">
              <a:rPr lang="ru-RU" smtClean="0"/>
              <a:pPr/>
              <a:t>22.12.2017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3E15C2-BA62-4F84-88EC-A3D8D8957DF0}" type="slidenum">
              <a:rPr lang="ru-RU" smtClean="0"/>
              <a:pPr/>
              <a:t>‹#›</a:t>
            </a:fld>
            <a:endParaRPr lang="ru-RU"/>
          </a:p>
        </p:txBody>
      </p:sp>
    </p:spTree>
    <p:extLst>
      <p:ext uri="{BB962C8B-B14F-4D97-AF65-F5344CB8AC3E}">
        <p14:creationId xmlns:p14="http://schemas.microsoft.com/office/powerpoint/2010/main" xmlns="" val="2801072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8E31E7A-055B-45E2-8C7C-4414CFE9A9C9}" type="datetimeFigureOut">
              <a:rPr lang="ru-RU" smtClean="0"/>
              <a:pPr/>
              <a:t>22.12.2017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3E15C2-BA62-4F84-88EC-A3D8D8957DF0}" type="slidenum">
              <a:rPr lang="ru-RU" smtClean="0"/>
              <a:pPr/>
              <a:t>‹#›</a:t>
            </a:fld>
            <a:endParaRPr lang="ru-RU"/>
          </a:p>
        </p:txBody>
      </p:sp>
    </p:spTree>
    <p:extLst>
      <p:ext uri="{BB962C8B-B14F-4D97-AF65-F5344CB8AC3E}">
        <p14:creationId xmlns:p14="http://schemas.microsoft.com/office/powerpoint/2010/main" xmlns="" val="256136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8E31E7A-055B-45E2-8C7C-4414CFE9A9C9}" type="datetimeFigureOut">
              <a:rPr lang="ru-RU" smtClean="0"/>
              <a:pPr/>
              <a:t>22.12.2017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73E15C2-BA62-4F84-88EC-A3D8D8957DF0}" type="slidenum">
              <a:rPr lang="ru-RU" smtClean="0"/>
              <a:pPr/>
              <a:t>‹#›</a:t>
            </a:fld>
            <a:endParaRPr lang="ru-RU"/>
          </a:p>
        </p:txBody>
      </p:sp>
    </p:spTree>
    <p:extLst>
      <p:ext uri="{BB962C8B-B14F-4D97-AF65-F5344CB8AC3E}">
        <p14:creationId xmlns:p14="http://schemas.microsoft.com/office/powerpoint/2010/main" xmlns="" val="699574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8E31E7A-055B-45E2-8C7C-4414CFE9A9C9}" type="datetimeFigureOut">
              <a:rPr lang="ru-RU" smtClean="0"/>
              <a:pPr/>
              <a:t>22.12.2017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73E15C2-BA62-4F84-88EC-A3D8D8957DF0}" type="slidenum">
              <a:rPr lang="ru-RU" smtClean="0"/>
              <a:pPr/>
              <a:t>‹#›</a:t>
            </a:fld>
            <a:endParaRPr lang="ru-RU"/>
          </a:p>
        </p:txBody>
      </p:sp>
    </p:spTree>
    <p:extLst>
      <p:ext uri="{BB962C8B-B14F-4D97-AF65-F5344CB8AC3E}">
        <p14:creationId xmlns:p14="http://schemas.microsoft.com/office/powerpoint/2010/main" xmlns="" val="3760792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8E31E7A-055B-45E2-8C7C-4414CFE9A9C9}" type="datetimeFigureOut">
              <a:rPr lang="ru-RU" smtClean="0"/>
              <a:pPr/>
              <a:t>22.12.2017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73E15C2-BA62-4F84-88EC-A3D8D8957DF0}" type="slidenum">
              <a:rPr lang="ru-RU" smtClean="0"/>
              <a:pPr/>
              <a:t>‹#›</a:t>
            </a:fld>
            <a:endParaRPr lang="ru-RU"/>
          </a:p>
        </p:txBody>
      </p:sp>
    </p:spTree>
    <p:extLst>
      <p:ext uri="{BB962C8B-B14F-4D97-AF65-F5344CB8AC3E}">
        <p14:creationId xmlns:p14="http://schemas.microsoft.com/office/powerpoint/2010/main" xmlns="" val="2173241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8E31E7A-055B-45E2-8C7C-4414CFE9A9C9}" type="datetimeFigureOut">
              <a:rPr lang="ru-RU" smtClean="0"/>
              <a:pPr/>
              <a:t>22.12.2017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73E15C2-BA62-4F84-88EC-A3D8D8957DF0}" type="slidenum">
              <a:rPr lang="ru-RU" smtClean="0"/>
              <a:pPr/>
              <a:t>‹#›</a:t>
            </a:fld>
            <a:endParaRPr lang="ru-RU"/>
          </a:p>
        </p:txBody>
      </p:sp>
    </p:spTree>
    <p:extLst>
      <p:ext uri="{BB962C8B-B14F-4D97-AF65-F5344CB8AC3E}">
        <p14:creationId xmlns:p14="http://schemas.microsoft.com/office/powerpoint/2010/main" xmlns="" val="4077167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8E31E7A-055B-45E2-8C7C-4414CFE9A9C9}" type="datetimeFigureOut">
              <a:rPr lang="ru-RU" smtClean="0"/>
              <a:pPr/>
              <a:t>22.12.2017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73E15C2-BA62-4F84-88EC-A3D8D8957DF0}" type="slidenum">
              <a:rPr lang="ru-RU" smtClean="0"/>
              <a:pPr/>
              <a:t>‹#›</a:t>
            </a:fld>
            <a:endParaRPr lang="ru-RU"/>
          </a:p>
        </p:txBody>
      </p:sp>
    </p:spTree>
    <p:extLst>
      <p:ext uri="{BB962C8B-B14F-4D97-AF65-F5344CB8AC3E}">
        <p14:creationId xmlns:p14="http://schemas.microsoft.com/office/powerpoint/2010/main" xmlns="" val="173807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8E31E7A-055B-45E2-8C7C-4414CFE9A9C9}" type="datetimeFigureOut">
              <a:rPr lang="ru-RU" smtClean="0"/>
              <a:pPr/>
              <a:t>22.12.2017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73E15C2-BA62-4F84-88EC-A3D8D8957DF0}" type="slidenum">
              <a:rPr lang="ru-RU" smtClean="0"/>
              <a:pPr/>
              <a:t>‹#›</a:t>
            </a:fld>
            <a:endParaRPr lang="ru-RU"/>
          </a:p>
        </p:txBody>
      </p:sp>
    </p:spTree>
    <p:extLst>
      <p:ext uri="{BB962C8B-B14F-4D97-AF65-F5344CB8AC3E}">
        <p14:creationId xmlns:p14="http://schemas.microsoft.com/office/powerpoint/2010/main" xmlns="" val="1728813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2000"/>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E31E7A-055B-45E2-8C7C-4414CFE9A9C9}" type="datetimeFigureOut">
              <a:rPr lang="ru-RU" smtClean="0"/>
              <a:pPr/>
              <a:t>22.12.2017</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3E15C2-BA62-4F84-88EC-A3D8D8957DF0}" type="slidenum">
              <a:rPr lang="ru-RU" smtClean="0"/>
              <a:pPr/>
              <a:t>‹#›</a:t>
            </a:fld>
            <a:endParaRPr lang="ru-RU"/>
          </a:p>
        </p:txBody>
      </p:sp>
    </p:spTree>
    <p:extLst>
      <p:ext uri="{BB962C8B-B14F-4D97-AF65-F5344CB8AC3E}">
        <p14:creationId xmlns:p14="http://schemas.microsoft.com/office/powerpoint/2010/main" xmlns="" val="831800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48640" y="502919"/>
            <a:ext cx="11094720" cy="1894523"/>
          </a:xfrm>
          <a:ln>
            <a:noFill/>
          </a:ln>
        </p:spPr>
        <p:txBody>
          <a:bodyPr>
            <a:prstTxWarp prst="textChevron">
              <a:avLst/>
            </a:prstTxWarp>
          </a:bodyPr>
          <a:lstStyle/>
          <a:p>
            <a:r>
              <a:rPr lang="ru-RU" b="1" dirty="0" smtClean="0">
                <a:ln w="12700">
                  <a:solidFill>
                    <a:schemeClr val="accent1">
                      <a:lumMod val="50000"/>
                    </a:schemeClr>
                  </a:solidFill>
                  <a:prstDash val="solid"/>
                </a:ln>
                <a:solidFill>
                  <a:srgbClr val="92C2DA">
                    <a:alpha val="99000"/>
                  </a:srgbClr>
                </a:solidFill>
                <a:effectLst>
                  <a:glow rad="228600">
                    <a:schemeClr val="accent1">
                      <a:satMod val="175000"/>
                      <a:alpha val="40000"/>
                    </a:schemeClr>
                  </a:glow>
                  <a:outerShdw blurRad="50800" dist="50800" dir="5400000" algn="ctr" rotWithShape="0">
                    <a:schemeClr val="accent1"/>
                  </a:outerShdw>
                </a:effectLst>
              </a:rPr>
              <a:t>Проект «Зимушка-зима, прекрасная пора!»</a:t>
            </a:r>
            <a:endParaRPr lang="ru-RU" b="1" dirty="0">
              <a:ln w="12700">
                <a:solidFill>
                  <a:schemeClr val="accent1">
                    <a:lumMod val="50000"/>
                  </a:schemeClr>
                </a:solidFill>
                <a:prstDash val="solid"/>
              </a:ln>
              <a:solidFill>
                <a:srgbClr val="92C2DA">
                  <a:alpha val="99000"/>
                </a:srgbClr>
              </a:solidFill>
              <a:effectLst>
                <a:glow rad="228600">
                  <a:schemeClr val="accent1">
                    <a:satMod val="175000"/>
                    <a:alpha val="40000"/>
                  </a:schemeClr>
                </a:glow>
                <a:outerShdw blurRad="50800" dist="50800" dir="5400000" algn="ctr" rotWithShape="0">
                  <a:schemeClr val="accent1"/>
                </a:outerShdw>
              </a:effectLst>
            </a:endParaRPr>
          </a:p>
        </p:txBody>
      </p:sp>
      <p:sp>
        <p:nvSpPr>
          <p:cNvPr id="3" name="Подзаголовок 2"/>
          <p:cNvSpPr>
            <a:spLocks noGrp="1"/>
          </p:cNvSpPr>
          <p:nvPr>
            <p:ph type="subTitle" idx="1"/>
          </p:nvPr>
        </p:nvSpPr>
        <p:spPr>
          <a:xfrm>
            <a:off x="7894320" y="3700780"/>
            <a:ext cx="4038600" cy="901700"/>
          </a:xfrm>
        </p:spPr>
        <p:txBody>
          <a:bodyPr/>
          <a:lstStyle/>
          <a:p>
            <a:pPr algn="r"/>
            <a:r>
              <a:rPr lang="ru-RU" dirty="0" smtClean="0">
                <a:effectLst>
                  <a:outerShdw blurRad="50800" dist="38100" dir="18900000" algn="bl" rotWithShape="0">
                    <a:prstClr val="black">
                      <a:alpha val="40000"/>
                    </a:prstClr>
                  </a:outerShdw>
                </a:effectLst>
              </a:rPr>
              <a:t>Разработали: </a:t>
            </a:r>
            <a:r>
              <a:rPr lang="ru-RU" dirty="0" err="1" smtClean="0">
                <a:effectLst>
                  <a:outerShdw blurRad="50800" dist="38100" dir="18900000" algn="bl" rotWithShape="0">
                    <a:prstClr val="black">
                      <a:alpha val="40000"/>
                    </a:prstClr>
                  </a:outerShdw>
                </a:effectLst>
              </a:rPr>
              <a:t>Былкова</a:t>
            </a:r>
            <a:r>
              <a:rPr lang="ru-RU" dirty="0" smtClean="0">
                <a:effectLst>
                  <a:outerShdw blurRad="50800" dist="38100" dir="18900000" algn="bl" rotWithShape="0">
                    <a:prstClr val="black">
                      <a:alpha val="40000"/>
                    </a:prstClr>
                  </a:outerShdw>
                </a:effectLst>
              </a:rPr>
              <a:t> Е.В.</a:t>
            </a:r>
          </a:p>
          <a:p>
            <a:pPr algn="r"/>
            <a:r>
              <a:rPr lang="ru-RU" dirty="0" smtClean="0">
                <a:effectLst>
                  <a:outerShdw blurRad="50800" dist="38100" dir="18900000" algn="bl" rotWithShape="0">
                    <a:prstClr val="black">
                      <a:alpha val="40000"/>
                    </a:prstClr>
                  </a:outerShdw>
                </a:effectLst>
              </a:rPr>
              <a:t>Осипова Н.П.</a:t>
            </a:r>
            <a:endParaRPr lang="ru-RU" dirty="0">
              <a:effectLst>
                <a:outerShdw blurRad="50800" dist="38100" dir="18900000" algn="bl" rotWithShape="0">
                  <a:prstClr val="black">
                    <a:alpha val="40000"/>
                  </a:prstClr>
                </a:outerShdw>
              </a:effectLst>
            </a:endParaRPr>
          </a:p>
        </p:txBody>
      </p:sp>
      <p:sp>
        <p:nvSpPr>
          <p:cNvPr id="5" name="Подзаголовок 2"/>
          <p:cNvSpPr txBox="1">
            <a:spLocks/>
          </p:cNvSpPr>
          <p:nvPr/>
        </p:nvSpPr>
        <p:spPr>
          <a:xfrm>
            <a:off x="4236720" y="5560060"/>
            <a:ext cx="4038600" cy="9017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dirty="0" smtClean="0">
                <a:effectLst>
                  <a:outerShdw blurRad="50800" dist="38100" dir="18900000" algn="bl" rotWithShape="0">
                    <a:prstClr val="black">
                      <a:alpha val="40000"/>
                    </a:prstClr>
                  </a:outerShdw>
                </a:effectLst>
              </a:rPr>
              <a:t>2017</a:t>
            </a:r>
            <a:endParaRPr lang="ru-RU" dirty="0">
              <a:effectLst>
                <a:outerShdw blurRad="50800" dist="38100" dir="18900000" algn="bl" rotWithShape="0">
                  <a:prstClr val="black">
                    <a:alpha val="40000"/>
                  </a:prstClr>
                </a:outerShdw>
              </a:effectLst>
            </a:endParaRPr>
          </a:p>
        </p:txBody>
      </p:sp>
    </p:spTree>
    <p:extLst>
      <p:ext uri="{BB962C8B-B14F-4D97-AF65-F5344CB8AC3E}">
        <p14:creationId xmlns:p14="http://schemas.microsoft.com/office/powerpoint/2010/main" xmlns="" val="3268189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0560" y="484505"/>
            <a:ext cx="10515600" cy="6053455"/>
          </a:xfrm>
        </p:spPr>
        <p:txBody>
          <a:bodyPr>
            <a:normAutofit/>
          </a:bodyPr>
          <a:lstStyle/>
          <a:p>
            <a:r>
              <a:rPr lang="ru-RU" b="1" dirty="0"/>
              <a:t>Образовательные области:</a:t>
            </a:r>
            <a:r>
              <a:rPr lang="ru-RU" dirty="0"/>
              <a:t> «Речевое развитие», «Познавательное развитие», «Художественно-эстетическое развитие», «Социально-коммуникативное развитие», «Физическое развитие».</a:t>
            </a:r>
          </a:p>
          <a:p>
            <a:r>
              <a:rPr lang="ru-RU" b="1" dirty="0"/>
              <a:t>Тип проекта:</a:t>
            </a:r>
            <a:r>
              <a:rPr lang="ru-RU" dirty="0"/>
              <a:t> информационно – творческий</a:t>
            </a:r>
          </a:p>
          <a:p>
            <a:r>
              <a:rPr lang="ru-RU" b="1" dirty="0"/>
              <a:t>Вид проекта:</a:t>
            </a:r>
            <a:r>
              <a:rPr lang="ru-RU" dirty="0"/>
              <a:t> групповой.</a:t>
            </a:r>
          </a:p>
          <a:p>
            <a:r>
              <a:rPr lang="ru-RU" b="1" dirty="0"/>
              <a:t>Продолжительность проекта:</a:t>
            </a:r>
            <a:r>
              <a:rPr lang="ru-RU" dirty="0"/>
              <a:t> долгосрочный (с 1 декабря 2017 по 25 февраля 2018).</a:t>
            </a:r>
          </a:p>
          <a:p>
            <a:r>
              <a:rPr lang="ru-RU" b="1" dirty="0"/>
              <a:t>Участники:</a:t>
            </a:r>
            <a:r>
              <a:rPr lang="ru-RU" dirty="0"/>
              <a:t> воспитатели, дети старшей группы, родители, музыкальный руководитель, инструктор по физической культуре.</a:t>
            </a:r>
          </a:p>
          <a:p>
            <a:endParaRPr lang="ru-RU" dirty="0"/>
          </a:p>
        </p:txBody>
      </p:sp>
    </p:spTree>
    <p:extLst>
      <p:ext uri="{BB962C8B-B14F-4D97-AF65-F5344CB8AC3E}">
        <p14:creationId xmlns:p14="http://schemas.microsoft.com/office/powerpoint/2010/main" xmlns="" val="3886104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3440" y="259080"/>
            <a:ext cx="10515600" cy="6202680"/>
          </a:xfrm>
        </p:spPr>
        <p:txBody>
          <a:bodyPr>
            <a:normAutofit/>
          </a:bodyPr>
          <a:lstStyle/>
          <a:p>
            <a:pPr marL="0" indent="0" algn="ctr">
              <a:buNone/>
            </a:pPr>
            <a:r>
              <a:rPr lang="ru-RU" sz="3600" b="1" dirty="0"/>
              <a:t>Актуальность.</a:t>
            </a:r>
            <a:endParaRPr lang="ru-RU" sz="3600" dirty="0"/>
          </a:p>
          <a:p>
            <a:r>
              <a:rPr lang="ru-RU" dirty="0"/>
              <a:t>Зима – одно из любимых времён года детей. Именно зима ассоциируется у детей с чудесами, волшебством, подарками от Деда Мороза, катанием на санках, играми со снегом и другими зимними радостями. Зима прекрасное время и для творчества, проведения опытов, наблюдений, что в свою очередь позволяет повысить речевую активность детей, расширить и обогатить знания детей о сезонных изменениях в зимнее время года.</a:t>
            </a:r>
          </a:p>
          <a:p>
            <a:r>
              <a:rPr lang="ru-RU" b="1" dirty="0"/>
              <a:t>Цель проекта:</a:t>
            </a:r>
            <a:r>
              <a:rPr lang="ru-RU" dirty="0"/>
              <a:t> формирование у детей целостной картины мира о зиме, как времени года, через интеграцию образовательных областей.</a:t>
            </a:r>
          </a:p>
          <a:p>
            <a:endParaRPr lang="ru-RU" dirty="0"/>
          </a:p>
        </p:txBody>
      </p:sp>
    </p:spTree>
    <p:extLst>
      <p:ext uri="{BB962C8B-B14F-4D97-AF65-F5344CB8AC3E}">
        <p14:creationId xmlns:p14="http://schemas.microsoft.com/office/powerpoint/2010/main" xmlns="" val="200588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9080" y="152400"/>
            <a:ext cx="11094720" cy="6568440"/>
          </a:xfrm>
        </p:spPr>
        <p:txBody>
          <a:bodyPr>
            <a:normAutofit fontScale="77500" lnSpcReduction="20000"/>
          </a:bodyPr>
          <a:lstStyle/>
          <a:p>
            <a:pPr marL="0" indent="0" algn="ctr">
              <a:buNone/>
            </a:pPr>
            <a:r>
              <a:rPr lang="ru-RU" sz="4100" b="1" dirty="0"/>
              <a:t>Задачи</a:t>
            </a:r>
            <a:r>
              <a:rPr lang="ru-RU" sz="4200" b="1" dirty="0"/>
              <a:t>:</a:t>
            </a:r>
            <a:endParaRPr lang="ru-RU" dirty="0"/>
          </a:p>
          <a:p>
            <a:r>
              <a:rPr lang="ru-RU" u="sng" dirty="0"/>
              <a:t>Развивающие:</a:t>
            </a:r>
            <a:endParaRPr lang="ru-RU" dirty="0"/>
          </a:p>
          <a:p>
            <a:r>
              <a:rPr lang="ru-RU" dirty="0"/>
              <a:t>1. Развивать речевую и продуктивную активность детей в процессе проекта, умение обосновывать своё мнение;</a:t>
            </a:r>
          </a:p>
          <a:p>
            <a:r>
              <a:rPr lang="ru-RU" dirty="0"/>
              <a:t>2. Уточнять и расширять представления детей о живой и неживой природе зимой;</a:t>
            </a:r>
          </a:p>
          <a:p>
            <a:r>
              <a:rPr lang="ru-RU" dirty="0"/>
              <a:t>3. Пополнить словарь детей;</a:t>
            </a:r>
          </a:p>
          <a:p>
            <a:r>
              <a:rPr lang="ru-RU" dirty="0"/>
              <a:t>4. Способствовать умению детей составлять рассказ на зимнюю тематику.</a:t>
            </a:r>
          </a:p>
          <a:p>
            <a:r>
              <a:rPr lang="ru-RU" u="sng" dirty="0"/>
              <a:t>Воспитательные:</a:t>
            </a:r>
            <a:endParaRPr lang="ru-RU" dirty="0"/>
          </a:p>
          <a:p>
            <a:r>
              <a:rPr lang="ru-RU" dirty="0"/>
              <a:t>1. Воспитывать бережное отношение ко всему живому, поощрять стремление заботиться о птицах зимой.</a:t>
            </a:r>
          </a:p>
          <a:p>
            <a:r>
              <a:rPr lang="ru-RU" dirty="0"/>
              <a:t>2. Приобщать к культуре и традициям празднования зимних праздников</a:t>
            </a:r>
            <a:r>
              <a:rPr lang="ru-RU" dirty="0" smtClean="0"/>
              <a:t>.</a:t>
            </a:r>
          </a:p>
          <a:p>
            <a:pPr marL="0" indent="0" algn="ctr">
              <a:buNone/>
            </a:pPr>
            <a:r>
              <a:rPr lang="ru-RU" sz="4100" b="1" i="1" dirty="0"/>
              <a:t>Подготовительный этап:</a:t>
            </a:r>
          </a:p>
          <a:p>
            <a:r>
              <a:rPr lang="ru-RU" dirty="0"/>
              <a:t>- постановка цели и задач проекта;</a:t>
            </a:r>
          </a:p>
          <a:p>
            <a:r>
              <a:rPr lang="ru-RU" dirty="0"/>
              <a:t>- подбор методической литературы по теме проекта;</a:t>
            </a:r>
          </a:p>
          <a:p>
            <a:r>
              <a:rPr lang="ru-RU" dirty="0"/>
              <a:t>- планирование форм работы с родителями;</a:t>
            </a:r>
          </a:p>
          <a:p>
            <a:r>
              <a:rPr lang="ru-RU" dirty="0"/>
              <a:t>- поиск художественных произведений по теме проекта;</a:t>
            </a:r>
          </a:p>
          <a:p>
            <a:r>
              <a:rPr lang="ru-RU" dirty="0"/>
              <a:t>- подготовка условий для реализации проекта, разработка плана мероприятий</a:t>
            </a:r>
            <a:r>
              <a:rPr lang="ru-RU" dirty="0" smtClean="0"/>
              <a:t>.</a:t>
            </a:r>
            <a:endParaRPr lang="ru-RU" dirty="0"/>
          </a:p>
          <a:p>
            <a:endParaRPr lang="ru-RU" dirty="0"/>
          </a:p>
        </p:txBody>
      </p:sp>
    </p:spTree>
    <p:extLst>
      <p:ext uri="{BB962C8B-B14F-4D97-AF65-F5344CB8AC3E}">
        <p14:creationId xmlns:p14="http://schemas.microsoft.com/office/powerpoint/2010/main" xmlns="" val="2594169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2880" y="198120"/>
            <a:ext cx="11795760" cy="6416040"/>
          </a:xfrm>
        </p:spPr>
        <p:txBody>
          <a:bodyPr>
            <a:normAutofit fontScale="77500" lnSpcReduction="20000"/>
          </a:bodyPr>
          <a:lstStyle/>
          <a:p>
            <a:pPr marL="0" indent="0" algn="ctr">
              <a:buNone/>
            </a:pPr>
            <a:r>
              <a:rPr lang="ru-RU" sz="5200" b="1" i="1" dirty="0"/>
              <a:t>Основной этап.</a:t>
            </a:r>
          </a:p>
          <a:p>
            <a:pPr marL="0" indent="0" algn="ctr">
              <a:buNone/>
            </a:pPr>
            <a:r>
              <a:rPr lang="ru-RU" b="1" dirty="0"/>
              <a:t>Задачи: </a:t>
            </a:r>
            <a:endParaRPr lang="ru-RU" dirty="0"/>
          </a:p>
          <a:p>
            <a:r>
              <a:rPr lang="ru-RU" b="1" dirty="0"/>
              <a:t>Обучающие:</a:t>
            </a:r>
            <a:endParaRPr lang="ru-RU" dirty="0"/>
          </a:p>
          <a:p>
            <a:r>
              <a:rPr lang="ru-RU" dirty="0"/>
              <a:t>1. Расширить представления детей о живой и неживой природе зимой.</a:t>
            </a:r>
          </a:p>
          <a:p>
            <a:r>
              <a:rPr lang="ru-RU" dirty="0"/>
              <a:t>2. Упражнять детей в составлении небольших рассказов по картине, рассказов на основе личного опыта, по рисункам на зимнюю тематику.</a:t>
            </a:r>
          </a:p>
          <a:p>
            <a:r>
              <a:rPr lang="ru-RU" dirty="0"/>
              <a:t>3. Пополнять и обогащать активный словарь детей.</a:t>
            </a:r>
          </a:p>
          <a:p>
            <a:r>
              <a:rPr lang="ru-RU" b="1" dirty="0"/>
              <a:t>Развивающие:</a:t>
            </a:r>
            <a:endParaRPr lang="ru-RU" dirty="0"/>
          </a:p>
          <a:p>
            <a:r>
              <a:rPr lang="ru-RU" dirty="0"/>
              <a:t>1. Развивать познавательную активность детей, обогащая представления о живой и неживой природе зимой.</a:t>
            </a:r>
          </a:p>
          <a:p>
            <a:r>
              <a:rPr lang="ru-RU" dirty="0"/>
              <a:t>2. Развивать лексико-грамматические представления, совершенствовать навыки словообразования и словоизменения по теме проекта.</a:t>
            </a:r>
          </a:p>
          <a:p>
            <a:r>
              <a:rPr lang="ru-RU" dirty="0"/>
              <a:t>3. Развивать коммуникативные умения и навыки.</a:t>
            </a:r>
          </a:p>
          <a:p>
            <a:r>
              <a:rPr lang="ru-RU" b="1" dirty="0"/>
              <a:t>Воспитательные:</a:t>
            </a:r>
            <a:endParaRPr lang="ru-RU" dirty="0"/>
          </a:p>
          <a:p>
            <a:r>
              <a:rPr lang="ru-RU" dirty="0"/>
              <a:t>1. Способствовать воспитанию бережного отношения к природе, желанию заботиться о птицах (делать кормушки для птиц и ежедневно подкармливать их)</a:t>
            </a:r>
          </a:p>
          <a:p>
            <a:r>
              <a:rPr lang="ru-RU" dirty="0"/>
              <a:t>2. Воспитывать умение дискутировать, умение слушать товарищей, уважать их мнение.</a:t>
            </a:r>
          </a:p>
          <a:p>
            <a:endParaRPr lang="ru-RU" dirty="0"/>
          </a:p>
        </p:txBody>
      </p:sp>
    </p:spTree>
    <p:extLst>
      <p:ext uri="{BB962C8B-B14F-4D97-AF65-F5344CB8AC3E}">
        <p14:creationId xmlns:p14="http://schemas.microsoft.com/office/powerpoint/2010/main" xmlns="" val="2970945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Работа с родителями:</a:t>
            </a:r>
            <a:endParaRPr lang="ru-RU" dirty="0"/>
          </a:p>
        </p:txBody>
      </p:sp>
      <p:sp>
        <p:nvSpPr>
          <p:cNvPr id="3" name="Объект 2"/>
          <p:cNvSpPr>
            <a:spLocks noGrp="1"/>
          </p:cNvSpPr>
          <p:nvPr>
            <p:ph idx="1"/>
          </p:nvPr>
        </p:nvSpPr>
        <p:spPr>
          <a:xfrm>
            <a:off x="838200" y="1296537"/>
            <a:ext cx="10515600" cy="4880426"/>
          </a:xfrm>
        </p:spPr>
        <p:txBody>
          <a:bodyPr>
            <a:normAutofit fontScale="85000" lnSpcReduction="20000"/>
          </a:bodyPr>
          <a:lstStyle/>
          <a:p>
            <a:r>
              <a:rPr lang="ru-RU" dirty="0" smtClean="0"/>
              <a:t>- </a:t>
            </a:r>
            <a:r>
              <a:rPr lang="ru-RU" dirty="0"/>
              <a:t>познакомить родителей с предстоящим проектом и его задачами;</a:t>
            </a:r>
          </a:p>
          <a:p>
            <a:r>
              <a:rPr lang="ru-RU" dirty="0"/>
              <a:t>- предложить родителям принять участие в реализации проекта;</a:t>
            </a:r>
          </a:p>
          <a:p>
            <a:r>
              <a:rPr lang="ru-RU" dirty="0"/>
              <a:t>- провести консультацию на тему «Речь ребёнка развиваем, в игры зимние играем»;</a:t>
            </a:r>
          </a:p>
          <a:p>
            <a:r>
              <a:rPr lang="ru-RU" dirty="0"/>
              <a:t>-принять участие в празднике «Новый Год»;</a:t>
            </a:r>
          </a:p>
          <a:p>
            <a:r>
              <a:rPr lang="ru-RU" dirty="0"/>
              <a:t>-пошив костюмов к празднику;</a:t>
            </a:r>
          </a:p>
          <a:p>
            <a:r>
              <a:rPr lang="ru-RU" dirty="0"/>
              <a:t>-изготовление кормушек для зимующих </a:t>
            </a:r>
            <a:r>
              <a:rPr lang="ru-RU" dirty="0" smtClean="0"/>
              <a:t>птиц</a:t>
            </a:r>
            <a:r>
              <a:rPr lang="en-US" dirty="0" smtClean="0"/>
              <a:t>;</a:t>
            </a:r>
          </a:p>
          <a:p>
            <a:r>
              <a:rPr lang="en-US" dirty="0" smtClean="0"/>
              <a:t>-</a:t>
            </a:r>
            <a:r>
              <a:rPr lang="ru-RU" dirty="0" smtClean="0"/>
              <a:t>изготовление</a:t>
            </a:r>
            <a:r>
              <a:rPr lang="en-US" dirty="0" smtClean="0"/>
              <a:t> </a:t>
            </a:r>
            <a:r>
              <a:rPr lang="en-US" dirty="0" err="1" smtClean="0"/>
              <a:t>макета</a:t>
            </a:r>
            <a:r>
              <a:rPr lang="en-US" dirty="0" smtClean="0"/>
              <a:t>: </a:t>
            </a:r>
            <a:r>
              <a:rPr lang="en-US" dirty="0" err="1" smtClean="0"/>
              <a:t>зима</a:t>
            </a:r>
            <a:r>
              <a:rPr lang="en-US" dirty="0" smtClean="0"/>
              <a:t> в </a:t>
            </a:r>
            <a:r>
              <a:rPr lang="en-US" dirty="0" err="1" smtClean="0"/>
              <a:t>лесу</a:t>
            </a:r>
            <a:r>
              <a:rPr lang="en-US" dirty="0" smtClean="0"/>
              <a:t>, </a:t>
            </a:r>
            <a:r>
              <a:rPr lang="en-US" dirty="0" err="1" smtClean="0"/>
              <a:t>зимний</a:t>
            </a:r>
            <a:r>
              <a:rPr lang="en-US" dirty="0" smtClean="0"/>
              <a:t> </a:t>
            </a:r>
            <a:r>
              <a:rPr lang="en-US" dirty="0" err="1" smtClean="0"/>
              <a:t>город</a:t>
            </a:r>
            <a:r>
              <a:rPr lang="en-US" dirty="0" smtClean="0"/>
              <a:t>, </a:t>
            </a:r>
            <a:r>
              <a:rPr lang="en-US" dirty="0" err="1" smtClean="0"/>
              <a:t>на</a:t>
            </a:r>
            <a:r>
              <a:rPr lang="en-US" dirty="0" smtClean="0"/>
              <a:t> </a:t>
            </a:r>
            <a:r>
              <a:rPr lang="en-US" dirty="0" err="1" smtClean="0"/>
              <a:t>катке</a:t>
            </a:r>
            <a:r>
              <a:rPr lang="en-US" dirty="0" smtClean="0"/>
              <a:t> и </a:t>
            </a:r>
            <a:r>
              <a:rPr lang="en-US" dirty="0" err="1" smtClean="0"/>
              <a:t>т.д</a:t>
            </a:r>
            <a:r>
              <a:rPr lang="en-US" dirty="0" smtClean="0"/>
              <a:t>.;</a:t>
            </a:r>
          </a:p>
          <a:p>
            <a:r>
              <a:rPr lang="en-US" dirty="0" smtClean="0"/>
              <a:t>-</a:t>
            </a:r>
            <a:r>
              <a:rPr lang="ru-RU" dirty="0" smtClean="0"/>
              <a:t>сочинение</a:t>
            </a:r>
            <a:r>
              <a:rPr lang="en-US" dirty="0" smtClean="0"/>
              <a:t> </a:t>
            </a:r>
            <a:r>
              <a:rPr lang="en-US" dirty="0" err="1" smtClean="0"/>
              <a:t>сказок</a:t>
            </a:r>
            <a:r>
              <a:rPr lang="en-US" dirty="0" smtClean="0"/>
              <a:t> </a:t>
            </a:r>
            <a:r>
              <a:rPr lang="en-US" dirty="0" err="1" smtClean="0"/>
              <a:t>на</a:t>
            </a:r>
            <a:r>
              <a:rPr lang="en-US" dirty="0" smtClean="0"/>
              <a:t> </a:t>
            </a:r>
            <a:r>
              <a:rPr lang="en-US" dirty="0" err="1" smtClean="0"/>
              <a:t>зимнюю</a:t>
            </a:r>
            <a:r>
              <a:rPr lang="en-US" dirty="0" smtClean="0"/>
              <a:t> </a:t>
            </a:r>
            <a:r>
              <a:rPr lang="en-US" dirty="0" err="1" smtClean="0"/>
              <a:t>тему</a:t>
            </a:r>
            <a:r>
              <a:rPr lang="en-US" dirty="0" smtClean="0"/>
              <a:t>: </a:t>
            </a:r>
            <a:r>
              <a:rPr lang="en-US" dirty="0" err="1" smtClean="0"/>
              <a:t>Рождение</a:t>
            </a:r>
            <a:r>
              <a:rPr lang="en-US" dirty="0" smtClean="0"/>
              <a:t> </a:t>
            </a:r>
            <a:r>
              <a:rPr lang="en-US" dirty="0" err="1" smtClean="0"/>
              <a:t>снежинки</a:t>
            </a:r>
            <a:r>
              <a:rPr lang="en-US" dirty="0" smtClean="0"/>
              <a:t>, </a:t>
            </a:r>
            <a:r>
              <a:rPr lang="en-US" dirty="0" err="1" smtClean="0"/>
              <a:t>Приключения</a:t>
            </a:r>
            <a:r>
              <a:rPr lang="en-US" dirty="0" smtClean="0"/>
              <a:t> </a:t>
            </a:r>
            <a:r>
              <a:rPr lang="en-US" dirty="0" err="1" smtClean="0"/>
              <a:t>снеговичка</a:t>
            </a:r>
            <a:r>
              <a:rPr lang="en-US" dirty="0" smtClean="0"/>
              <a:t>, В </a:t>
            </a:r>
            <a:r>
              <a:rPr lang="en-US" dirty="0" err="1" smtClean="0"/>
              <a:t>гостях</a:t>
            </a:r>
            <a:r>
              <a:rPr lang="en-US" dirty="0" smtClean="0"/>
              <a:t> у </a:t>
            </a:r>
            <a:r>
              <a:rPr lang="en-US" dirty="0" err="1" smtClean="0"/>
              <a:t>лесовичка</a:t>
            </a:r>
            <a:r>
              <a:rPr lang="en-US" dirty="0" smtClean="0"/>
              <a:t> и </a:t>
            </a:r>
            <a:r>
              <a:rPr lang="en-US" dirty="0" err="1" smtClean="0"/>
              <a:t>т.д</a:t>
            </a:r>
            <a:r>
              <a:rPr lang="en-US" dirty="0" smtClean="0"/>
              <a:t>.;</a:t>
            </a:r>
          </a:p>
          <a:p>
            <a:r>
              <a:rPr lang="en-US" dirty="0" smtClean="0"/>
              <a:t>-</a:t>
            </a:r>
            <a:r>
              <a:rPr lang="ru-RU" dirty="0" smtClean="0"/>
              <a:t>изготовление</a:t>
            </a:r>
            <a:r>
              <a:rPr lang="en-US" dirty="0" smtClean="0"/>
              <a:t> </a:t>
            </a:r>
            <a:r>
              <a:rPr lang="en-US" dirty="0" err="1" smtClean="0"/>
              <a:t>детских</a:t>
            </a:r>
            <a:r>
              <a:rPr lang="en-US" dirty="0" smtClean="0"/>
              <a:t> </a:t>
            </a:r>
            <a:r>
              <a:rPr lang="en-US" dirty="0" err="1" smtClean="0"/>
              <a:t>книг</a:t>
            </a:r>
            <a:r>
              <a:rPr lang="en-US" dirty="0" smtClean="0"/>
              <a:t>: </a:t>
            </a:r>
            <a:r>
              <a:rPr lang="en-US" dirty="0" err="1" smtClean="0"/>
              <a:t>пословицы</a:t>
            </a:r>
            <a:r>
              <a:rPr lang="en-US" dirty="0" smtClean="0"/>
              <a:t>, </a:t>
            </a:r>
            <a:r>
              <a:rPr lang="en-US" dirty="0" err="1" smtClean="0"/>
              <a:t>загадки</a:t>
            </a:r>
            <a:r>
              <a:rPr lang="en-US" dirty="0" smtClean="0"/>
              <a:t>, </a:t>
            </a:r>
            <a:r>
              <a:rPr lang="en-US" dirty="0" err="1" smtClean="0"/>
              <a:t>приметы</a:t>
            </a:r>
            <a:r>
              <a:rPr lang="en-US" dirty="0"/>
              <a:t> </a:t>
            </a:r>
            <a:r>
              <a:rPr lang="en-US" dirty="0" smtClean="0"/>
              <a:t>о </a:t>
            </a:r>
            <a:r>
              <a:rPr lang="en-US" dirty="0" err="1" smtClean="0"/>
              <a:t>зиме</a:t>
            </a:r>
            <a:r>
              <a:rPr lang="en-US" dirty="0" smtClean="0"/>
              <a:t> с </a:t>
            </a:r>
            <a:r>
              <a:rPr lang="en-US" dirty="0" err="1" smtClean="0"/>
              <a:t>иллюстрациями</a:t>
            </a:r>
            <a:r>
              <a:rPr lang="en-US" dirty="0" smtClean="0"/>
              <a:t>;</a:t>
            </a:r>
          </a:p>
          <a:p>
            <a:r>
              <a:rPr lang="en-US" dirty="0" smtClean="0"/>
              <a:t>-</a:t>
            </a:r>
            <a:r>
              <a:rPr lang="ru-RU" dirty="0" smtClean="0"/>
              <a:t>изготовление</a:t>
            </a:r>
            <a:r>
              <a:rPr lang="en-US" dirty="0" smtClean="0"/>
              <a:t> </a:t>
            </a:r>
            <a:r>
              <a:rPr lang="en-US" dirty="0" err="1" smtClean="0"/>
              <a:t>поделок</a:t>
            </a:r>
            <a:r>
              <a:rPr lang="en-US" dirty="0" smtClean="0"/>
              <a:t> </a:t>
            </a:r>
            <a:r>
              <a:rPr lang="en-US" dirty="0" err="1" smtClean="0"/>
              <a:t>по</a:t>
            </a:r>
            <a:r>
              <a:rPr lang="en-US" dirty="0" smtClean="0"/>
              <a:t> </a:t>
            </a:r>
            <a:r>
              <a:rPr lang="en-US" dirty="0" err="1" smtClean="0"/>
              <a:t>теме</a:t>
            </a:r>
            <a:r>
              <a:rPr lang="en-US" dirty="0" smtClean="0"/>
              <a:t>.</a:t>
            </a:r>
            <a:endParaRPr lang="ru-RU" dirty="0"/>
          </a:p>
          <a:p>
            <a:endParaRPr lang="ru-RU" dirty="0"/>
          </a:p>
        </p:txBody>
      </p:sp>
    </p:spTree>
    <p:extLst>
      <p:ext uri="{BB962C8B-B14F-4D97-AF65-F5344CB8AC3E}">
        <p14:creationId xmlns:p14="http://schemas.microsoft.com/office/powerpoint/2010/main" xmlns="" val="815633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625475"/>
          </a:xfrm>
        </p:spPr>
        <p:txBody>
          <a:bodyPr>
            <a:normAutofit fontScale="90000"/>
          </a:bodyPr>
          <a:lstStyle/>
          <a:p>
            <a:pPr algn="ctr"/>
            <a:r>
              <a:rPr lang="ru-RU" b="1" dirty="0" smtClean="0"/>
              <a:t>Взаимодействие с детьми:</a:t>
            </a:r>
            <a:endParaRPr lang="ru-RU" dirty="0"/>
          </a:p>
        </p:txBody>
      </p:sp>
      <p:sp>
        <p:nvSpPr>
          <p:cNvPr id="3" name="Объект 2"/>
          <p:cNvSpPr>
            <a:spLocks noGrp="1"/>
          </p:cNvSpPr>
          <p:nvPr>
            <p:ph idx="1"/>
          </p:nvPr>
        </p:nvSpPr>
        <p:spPr>
          <a:xfrm>
            <a:off x="198120" y="884554"/>
            <a:ext cx="11795760" cy="5683885"/>
          </a:xfrm>
        </p:spPr>
        <p:txBody>
          <a:bodyPr>
            <a:noAutofit/>
          </a:bodyPr>
          <a:lstStyle/>
          <a:p>
            <a:r>
              <a:rPr lang="ru-RU" sz="1800" b="1" dirty="0" smtClean="0"/>
              <a:t>НОД </a:t>
            </a:r>
            <a:r>
              <a:rPr lang="ru-RU" sz="1800" b="1" dirty="0"/>
              <a:t>по Развитию речи:</a:t>
            </a:r>
            <a:endParaRPr lang="ru-RU" sz="1800" dirty="0"/>
          </a:p>
          <a:p>
            <a:r>
              <a:rPr lang="ru-RU" sz="1800" b="1" dirty="0"/>
              <a:t>1. Беседы</a:t>
            </a:r>
            <a:r>
              <a:rPr lang="ru-RU" sz="1800" dirty="0"/>
              <a:t> «Зимушка – зима, прекрасная пора!», «Зимовье зверей», «Чудеса зимнего леса», «Зачем нужно помогать зимующим птицам?» «Зимние развлечения».</a:t>
            </a:r>
          </a:p>
          <a:p>
            <a:r>
              <a:rPr lang="ru-RU" sz="1800" b="1" dirty="0"/>
              <a:t>Беседы с рассматриванием плакатов</a:t>
            </a:r>
            <a:r>
              <a:rPr lang="ru-RU" sz="1800" dirty="0"/>
              <a:t> по правилам безопасного поведения зимой «Опасности зимой или поговорим о зимних травмах».</a:t>
            </a:r>
          </a:p>
          <a:p>
            <a:r>
              <a:rPr lang="ru-RU" sz="1800" b="1" dirty="0"/>
              <a:t>2.</a:t>
            </a:r>
            <a:r>
              <a:rPr lang="ru-RU" sz="1800" dirty="0"/>
              <a:t> </a:t>
            </a:r>
            <a:r>
              <a:rPr lang="ru-RU" sz="1800" b="1" dirty="0"/>
              <a:t>Рассматривание картин и иллюстраций о зиме. </a:t>
            </a:r>
            <a:r>
              <a:rPr lang="ru-RU" sz="1800" dirty="0"/>
              <a:t>Составление рассказов по картинам по теме проекта: «Зимние развлечения», «Животные зимой», и другие</a:t>
            </a:r>
            <a:r>
              <a:rPr lang="ru-RU" sz="1800" dirty="0" smtClean="0"/>
              <a:t>.</a:t>
            </a:r>
          </a:p>
          <a:p>
            <a:r>
              <a:rPr lang="ru-RU" sz="1800" dirty="0" smtClean="0"/>
              <a:t>Составление </a:t>
            </a:r>
            <a:r>
              <a:rPr lang="ru-RU" sz="1800" dirty="0"/>
              <a:t>рассказов из личного опыта на темы «Моя любимая зимняя игра», «Как я гулял (а) с родителями;</a:t>
            </a:r>
          </a:p>
          <a:p>
            <a:r>
              <a:rPr lang="ru-RU" sz="1800" dirty="0"/>
              <a:t>Пересказ рассказа Н. </a:t>
            </a:r>
            <a:r>
              <a:rPr lang="ru-RU" sz="1800" dirty="0" err="1"/>
              <a:t>Калининой</a:t>
            </a:r>
            <a:r>
              <a:rPr lang="ru-RU" sz="1800" dirty="0"/>
              <a:t> «Про снежный ком».</a:t>
            </a:r>
          </a:p>
          <a:p>
            <a:r>
              <a:rPr lang="ru-RU" sz="1800" b="1" dirty="0"/>
              <a:t>3. Экскурсия:</a:t>
            </a:r>
            <a:r>
              <a:rPr lang="ru-RU" sz="1800" dirty="0"/>
              <a:t> «Улицы города зимой», «Зимний лес».</a:t>
            </a:r>
          </a:p>
          <a:p>
            <a:r>
              <a:rPr lang="ru-RU" sz="1800" b="1" dirty="0"/>
              <a:t>4. Чтение художественной литературы:</a:t>
            </a:r>
            <a:r>
              <a:rPr lang="ru-RU" sz="1800" dirty="0"/>
              <a:t> Г. Х. Андерсен «Снежная Королева» В. Одоевский «Мороз Иванович», С. Иванов «Каким бывает снег» Е. Трутнева «Первый снег», К. Бальмонт «Снежинка», Г. Снегирёв «Про птиц», Н Сладков Еловая каша», В. Зотов «Клёст», «О птицах», В. Бианки «Кто к кормушке прилетел?», «Синичкин календарь», Молодая ворона», С. Я. Маршак «Двенадцать месяцев», «Лиса и волк», </a:t>
            </a:r>
            <a:r>
              <a:rPr lang="ru-RU" sz="1800" dirty="0" err="1"/>
              <a:t>Заюшкина</a:t>
            </a:r>
            <a:r>
              <a:rPr lang="ru-RU" sz="1800" dirty="0"/>
              <a:t> избушка», Зимовье зверей», Братья Гримм «Госпожа Метелица», В. Успенский «Проказы старухи зимы», С. Есенин, «Зима» И. Суриков, «Где зимуют почки?» Н. Павлова, «Лес зимой» В. Бианки, «Под снегом на лугу» Н. Павлова, «Снег - что это такое?» З. Трофимова, «Белый снег» И. Суриков, "Снежок" З. Александрова, "Мороз" А. Бродский и др</a:t>
            </a:r>
            <a:r>
              <a:rPr lang="ru-RU" sz="1800" dirty="0" smtClean="0"/>
              <a:t>.</a:t>
            </a:r>
            <a:endParaRPr lang="ru-RU" sz="1800" dirty="0"/>
          </a:p>
          <a:p>
            <a:r>
              <a:rPr lang="ru-RU" sz="1800" dirty="0"/>
              <a:t>Организация выставки книг о зиме.</a:t>
            </a:r>
          </a:p>
          <a:p>
            <a:endParaRPr lang="ru-RU" sz="1800" dirty="0"/>
          </a:p>
        </p:txBody>
      </p:sp>
    </p:spTree>
    <p:extLst>
      <p:ext uri="{BB962C8B-B14F-4D97-AF65-F5344CB8AC3E}">
        <p14:creationId xmlns:p14="http://schemas.microsoft.com/office/powerpoint/2010/main" xmlns="" val="695332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2880" y="179704"/>
            <a:ext cx="11216640" cy="6678295"/>
          </a:xfrm>
        </p:spPr>
        <p:txBody>
          <a:bodyPr>
            <a:normAutofit fontScale="92500" lnSpcReduction="10000"/>
          </a:bodyPr>
          <a:lstStyle/>
          <a:p>
            <a:r>
              <a:rPr lang="ru-RU" b="1" dirty="0" smtClean="0"/>
              <a:t>5. Использование в работе загадок, пословиц, поговорок</a:t>
            </a:r>
            <a:r>
              <a:rPr lang="ru-RU" dirty="0" smtClean="0"/>
              <a:t> о зиме и зимних явлениях в природе.</a:t>
            </a:r>
          </a:p>
          <a:p>
            <a:r>
              <a:rPr lang="ru-RU" b="1" dirty="0" smtClean="0"/>
              <a:t>6. Настольно-дидактические игры:</a:t>
            </a:r>
            <a:r>
              <a:rPr lang="ru-RU" dirty="0" smtClean="0"/>
              <a:t> «Доскажи словечко», «Найди отличия», «Какой, какая, какие», «Скажи наоборот», «Времена года», «Узнай по описанию», «Зимние запасы», «Когда это бывает?», «Подумай и назови», «Что сначала, что потом», «Чьи следы», «Четвёртый лишний».</a:t>
            </a:r>
          </a:p>
          <a:p>
            <a:r>
              <a:rPr lang="ru-RU" b="1" dirty="0" smtClean="0"/>
              <a:t>7. НОД по Изобразительной деятельности:</a:t>
            </a:r>
            <a:endParaRPr lang="ru-RU" dirty="0" smtClean="0"/>
          </a:p>
          <a:p>
            <a:r>
              <a:rPr lang="ru-RU" dirty="0" smtClean="0"/>
              <a:t>Рисование, аппликация, лепка на зимнюю тематику.</a:t>
            </a:r>
          </a:p>
          <a:p>
            <a:r>
              <a:rPr lang="ru-RU" b="1" dirty="0" smtClean="0"/>
              <a:t>8. Сюжетно-ролевые игры: </a:t>
            </a:r>
            <a:r>
              <a:rPr lang="ru-RU" dirty="0" smtClean="0"/>
              <a:t>«Путешествие в зимний лес», «Зимние угощения», «Концерт для елочки».</a:t>
            </a:r>
          </a:p>
          <a:p>
            <a:r>
              <a:rPr lang="ru-RU" b="1" dirty="0" smtClean="0"/>
              <a:t>9. Подвижные игры:</a:t>
            </a:r>
            <a:r>
              <a:rPr lang="ru-RU" dirty="0" smtClean="0"/>
              <a:t> «На дворе у нас мороз…», «Мы на лыжах в лес идем», «Два мороза»; «Дед мороз»; «Синие и желтые палочки».</a:t>
            </a:r>
          </a:p>
          <a:p>
            <a:r>
              <a:rPr lang="ru-RU" b="1" dirty="0" smtClean="0"/>
              <a:t>10. Опыты с водой, снегом и льдом</a:t>
            </a:r>
            <a:endParaRPr lang="ru-RU" dirty="0" smtClean="0"/>
          </a:p>
          <a:p>
            <a:r>
              <a:rPr lang="ru-RU" b="1" dirty="0" smtClean="0"/>
              <a:t>11. Слушание</a:t>
            </a:r>
            <a:r>
              <a:rPr lang="ru-RU" b="1" u="sng" dirty="0" smtClean="0"/>
              <a:t> </a:t>
            </a:r>
            <a:r>
              <a:rPr lang="ru-RU" b="1" dirty="0" smtClean="0"/>
              <a:t>музыки </a:t>
            </a:r>
            <a:r>
              <a:rPr lang="ru-RU" dirty="0" smtClean="0"/>
              <a:t>П. И. Чайковский «Времена года». Разучивание песен о зиме.</a:t>
            </a:r>
          </a:p>
          <a:p>
            <a:r>
              <a:rPr lang="ru-RU" b="1" dirty="0" smtClean="0"/>
              <a:t>12. Труд:</a:t>
            </a:r>
            <a:r>
              <a:rPr lang="ru-RU" dirty="0" smtClean="0"/>
              <a:t> расчистка дорожек от снега, «окучивание» снегом деревьев,</a:t>
            </a:r>
          </a:p>
          <a:p>
            <a:r>
              <a:rPr lang="ru-RU" dirty="0" smtClean="0"/>
              <a:t>расчистка кормушек и подкормка птиц.</a:t>
            </a:r>
          </a:p>
          <a:p>
            <a:endParaRPr lang="ru-RU" dirty="0"/>
          </a:p>
        </p:txBody>
      </p:sp>
    </p:spTree>
    <p:extLst>
      <p:ext uri="{BB962C8B-B14F-4D97-AF65-F5344CB8AC3E}">
        <p14:creationId xmlns:p14="http://schemas.microsoft.com/office/powerpoint/2010/main" xmlns="" val="2494394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7640"/>
            <a:ext cx="10515600" cy="6009323"/>
          </a:xfrm>
        </p:spPr>
        <p:txBody>
          <a:bodyPr>
            <a:normAutofit fontScale="92500" lnSpcReduction="20000"/>
          </a:bodyPr>
          <a:lstStyle/>
          <a:p>
            <a:pPr marL="0" indent="0" algn="ctr">
              <a:buNone/>
            </a:pPr>
            <a:r>
              <a:rPr lang="ru-RU" sz="3900" b="1" dirty="0"/>
              <a:t>Ожидаемый </a:t>
            </a:r>
            <a:r>
              <a:rPr lang="ru-RU" sz="3900" b="1" dirty="0" smtClean="0"/>
              <a:t>результат</a:t>
            </a:r>
            <a:r>
              <a:rPr lang="ru-RU" dirty="0"/>
              <a:t> </a:t>
            </a:r>
          </a:p>
          <a:p>
            <a:pPr marL="0" indent="0">
              <a:buNone/>
            </a:pPr>
            <a:r>
              <a:rPr lang="ru-RU" u="sng" dirty="0"/>
              <a:t>Участие детей в проекте позволит:</a:t>
            </a:r>
            <a:endParaRPr lang="ru-RU" dirty="0"/>
          </a:p>
          <a:p>
            <a:r>
              <a:rPr lang="ru-RU" dirty="0"/>
              <a:t>- расширить и углубить знания детей о живой и неживой природе зимой;</a:t>
            </a:r>
          </a:p>
          <a:p>
            <a:r>
              <a:rPr lang="ru-RU" dirty="0"/>
              <a:t>- активизировать и пополнить словарный запас детей, развить связную речь, ее выразительность;</a:t>
            </a:r>
          </a:p>
          <a:p>
            <a:r>
              <a:rPr lang="ru-RU" dirty="0"/>
              <a:t>- совершенствовать диалогическую и монологическую форму речи, тем самым повысит речевую активность детей;</a:t>
            </a:r>
          </a:p>
          <a:p>
            <a:r>
              <a:rPr lang="ru-RU" dirty="0"/>
              <a:t>- способствовать развитию познавательной активности детей и их творческих способностей;</a:t>
            </a:r>
          </a:p>
          <a:p>
            <a:r>
              <a:rPr lang="ru-RU" dirty="0"/>
              <a:t>- воспитанию у детей бережного отношения к природе и умению восхищаться красотой природы в зимнее время;</a:t>
            </a:r>
          </a:p>
          <a:p>
            <a:r>
              <a:rPr lang="ru-RU" dirty="0"/>
              <a:t>- содействовать формированию сотрудничества в детско-родительских отношениях;</a:t>
            </a:r>
          </a:p>
          <a:p>
            <a:r>
              <a:rPr lang="ru-RU" dirty="0"/>
              <a:t>- укрепить здоровье детей, приобщить их к здоровому образу жизни;</a:t>
            </a:r>
          </a:p>
          <a:p>
            <a:r>
              <a:rPr lang="ru-RU" dirty="0"/>
              <a:t>- познакомит с новыми зимними играми и забавами.</a:t>
            </a:r>
          </a:p>
          <a:p>
            <a:endParaRPr lang="ru-RU" dirty="0"/>
          </a:p>
        </p:txBody>
      </p:sp>
    </p:spTree>
    <p:extLst>
      <p:ext uri="{BB962C8B-B14F-4D97-AF65-F5344CB8AC3E}">
        <p14:creationId xmlns:p14="http://schemas.microsoft.com/office/powerpoint/2010/main" xmlns="" val="137296646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131</TotalTime>
  <Words>366</Words>
  <Application>Microsoft Office PowerPoint</Application>
  <PresentationFormat>Произвольный</PresentationFormat>
  <Paragraphs>81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Проект «Зимушка-зима, прекрасная пора!»</vt:lpstr>
      <vt:lpstr>Слайд 2</vt:lpstr>
      <vt:lpstr>Слайд 3</vt:lpstr>
      <vt:lpstr>Слайд 4</vt:lpstr>
      <vt:lpstr>Слайд 5</vt:lpstr>
      <vt:lpstr>Работа с родителями:</vt:lpstr>
      <vt:lpstr>Взаимодействие с детьми:</vt:lpstr>
      <vt:lpstr>Слайд 8</vt:lpstr>
      <vt:lpstr>Слайд 9</vt:lpstr>
    </vt:vector>
  </TitlesOfParts>
  <Company>diakov.net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RePack by Diakov</dc:creator>
  <cp:lastModifiedBy>User</cp:lastModifiedBy>
  <cp:revision>6</cp:revision>
  <dcterms:created xsi:type="dcterms:W3CDTF">2017-11-10T19:25:12Z</dcterms:created>
  <dcterms:modified xsi:type="dcterms:W3CDTF">2017-12-22T13:23:34Z</dcterms:modified>
</cp:coreProperties>
</file>