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2" r:id="rId4"/>
    <p:sldId id="273" r:id="rId5"/>
    <p:sldId id="260" r:id="rId6"/>
    <p:sldId id="278" r:id="rId7"/>
    <p:sldId id="270" r:id="rId8"/>
    <p:sldId id="256" r:id="rId9"/>
    <p:sldId id="268" r:id="rId10"/>
    <p:sldId id="269" r:id="rId11"/>
    <p:sldId id="271" r:id="rId12"/>
    <p:sldId id="267" r:id="rId13"/>
    <p:sldId id="274" r:id="rId14"/>
    <p:sldId id="261" r:id="rId15"/>
    <p:sldId id="275" r:id="rId16"/>
    <p:sldId id="258" r:id="rId17"/>
    <p:sldId id="259" r:id="rId18"/>
    <p:sldId id="266" r:id="rId19"/>
    <p:sldId id="279" r:id="rId20"/>
    <p:sldId id="262" r:id="rId21"/>
    <p:sldId id="277" r:id="rId22"/>
    <p:sldId id="265" r:id="rId23"/>
    <p:sldId id="276" r:id="rId24"/>
    <p:sldId id="25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119E5-62F0-46C4-8039-AB4D22AAFAC2}" type="datetimeFigureOut">
              <a:rPr lang="ru-RU" smtClean="0"/>
              <a:pPr/>
              <a:t>23.10.2017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23F2-6337-4D00-AB22-319B74F730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1124744"/>
            <a:ext cx="792088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 algn="ctr"/>
            <a:endParaRPr lang="ru-RU" sz="3200" b="1" dirty="0" smtClean="0"/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«Работа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воспитанниками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ОВЗ в условиях инклюзии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algn="ctr"/>
            <a:endParaRPr lang="ru-RU" sz="32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587727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МДОУ детский сад «Росинка»</a:t>
            </a:r>
          </a:p>
          <a:p>
            <a:pPr algn="ctr"/>
            <a:r>
              <a:rPr lang="ru-RU" b="1" dirty="0" smtClean="0"/>
              <a:t>19.10.2017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8144" y="508518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Подготовил: ст. воспитатель Богослова Т.Ю.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764704"/>
            <a:ext cx="457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Категории детей с ОВЗ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499992" y="177281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03648" y="1628800"/>
            <a:ext cx="63367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Глухие дети/ Слабослышащие дети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31640" y="2348880"/>
            <a:ext cx="648072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Слепые дети/Слабовидящие дети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03648" y="2996952"/>
            <a:ext cx="640871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речевыми нарушениями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03648" y="3717032"/>
            <a:ext cx="64087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НОДА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03648" y="4509120"/>
            <a:ext cx="640871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ЗПР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403648" y="5229200"/>
            <a:ext cx="63367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Дети с РАС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79712" y="62068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119675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Специальные условия воспитания и обучения детей с ОВЗ в учреждении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общеразвивающей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направленности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2276872"/>
            <a:ext cx="68407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Создание нормативно-правового и программно-методического обеспечения.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 Создание предметно-развивающей среды.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Кадровое обеспечение.</a:t>
            </a:r>
          </a:p>
          <a:p>
            <a:r>
              <a:rPr lang="ru-RU" sz="2400" b="1" dirty="0" smtClean="0"/>
              <a:t>4. Создание психолого-педагогического сопровождения.</a:t>
            </a:r>
          </a:p>
          <a:p>
            <a:r>
              <a:rPr lang="ru-RU" sz="2400" b="1" dirty="0" smtClean="0"/>
              <a:t>5. Работа с родителями воспитанников с ОВЗ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548680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ПМПк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268761"/>
            <a:ext cx="727280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МИНИСТЕРСТВО ОБРАЗОВАНИЯ РОССИЙСКОЙ ФЕДЕРАЦИИ</a:t>
            </a:r>
          </a:p>
          <a:p>
            <a:pPr algn="ctr"/>
            <a:r>
              <a:rPr lang="ru-RU" sz="1400" b="1" dirty="0" smtClean="0"/>
              <a:t> </a:t>
            </a:r>
          </a:p>
          <a:p>
            <a:pPr algn="ctr"/>
            <a:r>
              <a:rPr lang="ru-RU" sz="1400" b="1" dirty="0" smtClean="0"/>
              <a:t>ПИСЬМО</a:t>
            </a:r>
          </a:p>
          <a:p>
            <a:pPr algn="ctr"/>
            <a:r>
              <a:rPr lang="ru-RU" sz="1400" b="1" dirty="0" smtClean="0"/>
              <a:t>от 27 марта 2000 г. N 27/901-6</a:t>
            </a:r>
          </a:p>
          <a:p>
            <a:pPr algn="ctr"/>
            <a:r>
              <a:rPr lang="ru-RU" sz="1400" b="1" dirty="0" smtClean="0"/>
              <a:t> </a:t>
            </a:r>
          </a:p>
          <a:p>
            <a:pPr algn="ctr"/>
            <a:r>
              <a:rPr lang="ru-RU" sz="1400" b="1" dirty="0" smtClean="0"/>
              <a:t>О ПСИХОЛОГО-МЕДИКО-ПЕДАГОГИЧЕСКОМ КОНСИЛИУМЕ</a:t>
            </a:r>
          </a:p>
          <a:p>
            <a:pPr algn="ctr"/>
            <a:r>
              <a:rPr lang="ru-RU" sz="1400" b="1" dirty="0" smtClean="0"/>
              <a:t>(</a:t>
            </a:r>
            <a:r>
              <a:rPr lang="ru-RU" sz="1400" b="1" dirty="0" err="1" smtClean="0"/>
              <a:t>ПМПк</a:t>
            </a:r>
            <a:r>
              <a:rPr lang="ru-RU" sz="1400" b="1" dirty="0" smtClean="0"/>
              <a:t>) ОБРАЗОВАТЕЛЬНОГО УЧРЕЖДЕНИЯ</a:t>
            </a:r>
          </a:p>
          <a:p>
            <a:pPr algn="ctr"/>
            <a:endParaRPr lang="ru-RU" sz="1400" b="1" dirty="0" smtClean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068960"/>
            <a:ext cx="770485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Цель психолого-педагогического сопровождения </a:t>
            </a:r>
            <a:r>
              <a:rPr lang="ru-RU" sz="2400" dirty="0" smtClean="0"/>
              <a:t>ребёнка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с ограниченными возможностями здоровья в учебно-воспитательном процессе – усвоение соответствующих общеобразовательных программ, коррекция отклонений в развитии, социальная адаптация, психологическое развитие обучающихся в специально созданных в образовательном учреждении психолого-педагогических условиях.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1196752"/>
            <a:ext cx="78488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возлагаются задачи по сопровождению и выстраиванию образовательного маршрута для ребенка с ОВЗ.</a:t>
            </a:r>
          </a:p>
          <a:p>
            <a:pPr algn="ctr"/>
            <a:r>
              <a:rPr lang="ru-RU" sz="2800" dirty="0" smtClean="0"/>
              <a:t> </a:t>
            </a:r>
            <a:r>
              <a:rPr lang="ru-RU" sz="2800" dirty="0" err="1" smtClean="0"/>
              <a:t>ПМПк</a:t>
            </a:r>
            <a:r>
              <a:rPr lang="ru-RU" sz="2800" dirty="0" smtClean="0"/>
              <a:t> несет ответственность за обеспечение </a:t>
            </a:r>
            <a:r>
              <a:rPr lang="ru-RU" sz="2800" dirty="0" err="1" smtClean="0"/>
              <a:t>диагностико-коррекционного</a:t>
            </a:r>
            <a:r>
              <a:rPr lang="ru-RU" sz="2800" dirty="0" smtClean="0"/>
              <a:t>, психолого-педагогического и медико-социального сопровождения обучающихся, воспитанников с ОВЗ,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47667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</a:p>
          <a:p>
            <a:pPr algn="ctr"/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772816"/>
            <a:ext cx="748883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Значительную роль выполняет система деятельности специалистов </a:t>
            </a:r>
            <a:r>
              <a:rPr lang="ru-RU" sz="2400" dirty="0" err="1" smtClean="0"/>
              <a:t>ПМПк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Особую важность составляет не сумма разнонаправленных воздействий разных специалистов, </a:t>
            </a:r>
            <a:r>
              <a:rPr lang="ru-RU" sz="2400" b="1" dirty="0" smtClean="0"/>
              <a:t>а единое комплексное воздействие на ребенка с ОВЗ 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на всех этапах работы </a:t>
            </a:r>
            <a:r>
              <a:rPr lang="ru-RU" sz="2400" dirty="0" err="1" smtClean="0"/>
              <a:t>ПМПк</a:t>
            </a:r>
            <a:r>
              <a:rPr lang="ru-RU" sz="2400" dirty="0" smtClean="0"/>
              <a:t> в образовательном учреждении.</a:t>
            </a:r>
          </a:p>
          <a:p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8367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Деятельность специалистов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1700808"/>
            <a:ext cx="7560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Председатель </a:t>
            </a:r>
            <a:r>
              <a:rPr lang="ru-RU" sz="2800" dirty="0" err="1" smtClean="0"/>
              <a:t>ПМПк</a:t>
            </a: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Педагог-психолог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Учитель-логопед, дефектолог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Музыкальный руководитель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Инструктор по физкультуре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Медсестра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Воспитатель</a:t>
            </a: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76470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Состав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ПМПк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052736"/>
            <a:ext cx="65527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Проведение заседания 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ПМП консилиума</a:t>
            </a: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Не реже 1 раза в квартал или по мере необходимости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 smtClean="0"/>
              <a:t>На консилиуме обсуждаются обобщенные аналитические материалы обследования каждого специалиста</a:t>
            </a:r>
          </a:p>
          <a:p>
            <a:pPr algn="ctr"/>
            <a:r>
              <a:rPr lang="ru-RU" sz="2400" dirty="0" smtClean="0"/>
              <a:t> (</a:t>
            </a:r>
            <a:r>
              <a:rPr lang="ru-RU" sz="2000" dirty="0" smtClean="0"/>
              <a:t>воспитателя, педагога-психолога, учителя-логопеда, музыкального руководителя, инструктора по физкультуре, медицинского работника</a:t>
            </a:r>
            <a:r>
              <a:rPr lang="ru-RU" sz="2400" dirty="0" smtClean="0"/>
              <a:t>). 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Работа с родителями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Знакомство родителей с результатами обследования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Разъяснение о необходимости комплексного обследования и получения рекомендации с ПМПК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Знакомство с Индивидуальным образовательным маршрутом</a:t>
            </a:r>
          </a:p>
          <a:p>
            <a:pPr marL="514350" indent="-51435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Психолого-педагогическое просвещение родителей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5.   Родительский клуб «Растём вместе!»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836712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Основные документы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844824"/>
            <a:ext cx="75608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 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Приказ о создания ПМП консилиума учреждения</a:t>
            </a:r>
          </a:p>
          <a:p>
            <a:r>
              <a:rPr lang="ru-RU" sz="2000" b="1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Положение о </a:t>
            </a:r>
            <a:r>
              <a:rPr lang="ru-RU" sz="2000" b="1" dirty="0" err="1" smtClean="0"/>
              <a:t>ПМПк</a:t>
            </a:r>
            <a:endParaRPr lang="ru-RU" sz="2000" b="1" dirty="0" smtClean="0"/>
          </a:p>
          <a:p>
            <a:endParaRPr lang="ru-RU" sz="2000" b="1" dirty="0" smtClean="0"/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 Адаптированная образовательная  программа дошкольного образования</a:t>
            </a:r>
          </a:p>
          <a:p>
            <a:endParaRPr lang="ru-RU" sz="2000" b="1" dirty="0" smtClean="0"/>
          </a:p>
          <a:p>
            <a:pPr>
              <a:buFont typeface="Wingdings" pitchFamily="2" charset="2"/>
              <a:buChar char="q"/>
            </a:pPr>
            <a:r>
              <a:rPr lang="ru-RU" sz="2000" b="1" dirty="0" smtClean="0"/>
              <a:t>Индивидуальный образовательный маршрут (ИОМ)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548680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Положительные стороны развития дошкольного образования в ДОУ: 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220486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 - все дети включены в образовательный процесс;</a:t>
            </a:r>
          </a:p>
          <a:p>
            <a:r>
              <a:rPr lang="ru-RU" sz="2400" dirty="0" smtClean="0"/>
              <a:t> -  показывают положительную динамику в развитии;</a:t>
            </a:r>
          </a:p>
          <a:p>
            <a:r>
              <a:rPr lang="ru-RU" sz="2400" dirty="0" smtClean="0"/>
              <a:t> - адаптированы и приняты детской группой, с желанием посещают детский сад;</a:t>
            </a:r>
          </a:p>
          <a:p>
            <a:r>
              <a:rPr lang="ru-RU" sz="2400" dirty="0" smtClean="0"/>
              <a:t> </a:t>
            </a:r>
            <a:r>
              <a:rPr lang="ru-RU" sz="2400" smtClean="0"/>
              <a:t>- получают </a:t>
            </a:r>
            <a:r>
              <a:rPr lang="ru-RU" sz="2400" dirty="0" smtClean="0"/>
              <a:t>комплексную помощь и поддержку </a:t>
            </a:r>
            <a:r>
              <a:rPr lang="ru-RU" sz="2400" smtClean="0"/>
              <a:t>педагогов ;</a:t>
            </a:r>
            <a:endParaRPr lang="ru-RU" sz="2400" dirty="0" smtClean="0"/>
          </a:p>
          <a:p>
            <a:r>
              <a:rPr lang="ru-RU" sz="2400" dirty="0" smtClean="0"/>
              <a:t> - родители участвуют в процессе обучения и воспитания своих детей.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51920" y="836712"/>
            <a:ext cx="47525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Цель:   </a:t>
            </a:r>
            <a:r>
              <a:rPr lang="ru-RU" sz="2800" b="1" dirty="0" smtClean="0"/>
              <a:t>познакомить </a:t>
            </a:r>
          </a:p>
          <a:p>
            <a:r>
              <a:rPr lang="ru-RU" sz="2800" b="1" dirty="0" smtClean="0"/>
              <a:t> заведующих и старших воспитателей с опытом работы по организации инклюзивного образования детей с ограниченными возможностями здоровья в рамках реализации ФГОС  ДО</a:t>
            </a:r>
          </a:p>
          <a:p>
            <a:endParaRPr lang="ru-RU" dirty="0"/>
          </a:p>
        </p:txBody>
      </p:sp>
      <p:pic>
        <p:nvPicPr>
          <p:cNvPr id="15362" name="Picture 2" descr="http://www.knigi-psychologia.com/upload/iblock/d29/d299d424e9d0ceeea7f2dfcbe724e47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2752725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764704"/>
            <a:ext cx="691276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МДОУ детский сад «Росинка» соисполнитель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инновационных проектов: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2016 год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«Разработка и внедрение модели организации инклюзивного образования детей с ОВЗ в рамках реализации ФГОС дошкольного образования»</a:t>
            </a:r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2017 год</a:t>
            </a:r>
          </a:p>
          <a:p>
            <a:pPr algn="ctr"/>
            <a:r>
              <a:rPr lang="ru-RU" dirty="0" smtClean="0"/>
              <a:t> </a:t>
            </a:r>
            <a:r>
              <a:rPr lang="ru-RU" b="1" dirty="0" smtClean="0"/>
              <a:t>«Программа развития инклюзивного образования детей с ограниченными возможностями здоровья в рамках реализации ФГОС ДО в Ярославской области» </a:t>
            </a:r>
          </a:p>
          <a:p>
            <a:pPr algn="ctr"/>
            <a:endParaRPr lang="ru-RU" b="1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03648" y="1052736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331640" y="764704"/>
            <a:ext cx="698477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2017 год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Муниципальная инновационная площадка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МДОУ детский сад «Росинка»</a:t>
            </a:r>
          </a:p>
          <a:p>
            <a:pPr algn="ctr"/>
            <a:r>
              <a:rPr lang="ru-RU" sz="2400" b="1" dirty="0" smtClean="0"/>
              <a:t>ПРОГРАММА </a:t>
            </a:r>
            <a:endParaRPr lang="ru-RU" sz="2400" dirty="0" smtClean="0"/>
          </a:p>
          <a:p>
            <a:pPr algn="ctr"/>
            <a:r>
              <a:rPr lang="ru-RU" sz="2400" b="1" dirty="0" smtClean="0"/>
              <a:t>РАЗВИТИЯ ИНКЛЮЗИВНОГО ОБРАЗОВАНИЯ ДЕТЕЙ С ОГРАНИЧЕННЫМИ ВОЗМОЖНОСТЯМИ ЗДОРОВЬЯ В РАМКАХ РЕАЛИЗАЦИИ ФГОС ДО в МЫШКИНСКОМ МР</a:t>
            </a:r>
            <a:endParaRPr lang="ru-RU" sz="2400" dirty="0" smtClean="0"/>
          </a:p>
          <a:p>
            <a:pPr algn="ctr"/>
            <a:r>
              <a:rPr lang="ru-RU" sz="2400" b="1" dirty="0" smtClean="0"/>
              <a:t>2017 – 2018 г.г.</a:t>
            </a:r>
            <a:endParaRPr lang="ru-RU" sz="2400" dirty="0" smtClean="0"/>
          </a:p>
          <a:p>
            <a:pPr algn="ctr"/>
            <a:r>
              <a:rPr lang="ru-RU" sz="2400" b="1" dirty="0" smtClean="0"/>
              <a:t> </a:t>
            </a:r>
            <a:r>
              <a:rPr lang="ru-RU" sz="2400" dirty="0" smtClean="0"/>
              <a:t>Приказ №120 от 23.08.2017</a:t>
            </a:r>
          </a:p>
          <a:p>
            <a:pPr algn="ctr"/>
            <a:r>
              <a:rPr lang="ru-RU" sz="2400" b="1" dirty="0" smtClean="0"/>
              <a:t>соисполнители:</a:t>
            </a:r>
          </a:p>
          <a:p>
            <a:pPr algn="ctr"/>
            <a:r>
              <a:rPr lang="ru-RU" sz="2400" dirty="0" smtClean="0"/>
              <a:t>МДОУ детский сад «Теремок»;</a:t>
            </a:r>
          </a:p>
          <a:p>
            <a:pPr algn="ctr"/>
            <a:r>
              <a:rPr lang="ru-RU" sz="2400" dirty="0" smtClean="0"/>
              <a:t>МДОУ детский сад «Тополёк»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548680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Номативно-правовая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база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836712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1484784"/>
            <a:ext cx="66247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Статья 5</a:t>
            </a:r>
            <a:r>
              <a:rPr lang="ru-RU" sz="2400" dirty="0" smtClean="0"/>
              <a:t> </a:t>
            </a:r>
            <a:r>
              <a:rPr lang="ru-RU" sz="2400" b="1" dirty="0" smtClean="0"/>
              <a:t>Федерального Закона «Об образовании в Российской Федерации» от 29 декабря 2012 г. N 273-ФЗ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Указ Президента РФ от 01.06 2012 № 761 «О национальной стратегии действий в интересах детей на 2012 – 2017 годы»</a:t>
            </a:r>
            <a:r>
              <a:rPr lang="ru-RU" sz="2400" dirty="0" smtClean="0"/>
              <a:t> 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Федеральный государственный образовательный стандарт дошкольного образования от 17.10.2013 г. N 1155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«Концепция долгосрочного социально-экономического развития РФ на период до 2020 г.» – Распоряжение Правительства РФ от 17 ноября 2008 г. № 1662-р</a:t>
            </a:r>
            <a:r>
              <a:rPr lang="ru-RU" sz="2400" dirty="0" smtClean="0"/>
              <a:t> </a:t>
            </a:r>
          </a:p>
          <a:p>
            <a:pPr marL="342900" indent="-342900"/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764704"/>
            <a:ext cx="561662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Домашнее задание соисполнителям МИП: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b="1" dirty="0" smtClean="0"/>
              <a:t> </a:t>
            </a:r>
            <a:r>
              <a:rPr lang="ru-RU" dirty="0" smtClean="0"/>
              <a:t>Заполнить:</a:t>
            </a:r>
          </a:p>
          <a:p>
            <a:pPr marL="342900" indent="-342900"/>
            <a:r>
              <a:rPr lang="ru-RU" dirty="0" smtClean="0"/>
              <a:t>       «КАРТУ ОЦЕНКИ ГОТОВНОСТИ УСЛОВИЙ ДОШКОЛЬНОЙ ОРГАНИЗАЦИИ К  ИНКЛЮЗИВНОМУ ОБРАЗОВАНИЮ»   </a:t>
            </a:r>
            <a:r>
              <a:rPr lang="ru-RU" b="1" dirty="0" smtClean="0">
                <a:solidFill>
                  <a:srgbClr val="FF0000"/>
                </a:solidFill>
              </a:rPr>
              <a:t>до 27.10.2017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2. Провести анкетирование </a:t>
            </a:r>
          </a:p>
          <a:p>
            <a:r>
              <a:rPr lang="ru-RU" dirty="0" smtClean="0"/>
              <a:t>«</a:t>
            </a:r>
            <a:r>
              <a:rPr lang="ru-RU" b="1" dirty="0" smtClean="0"/>
              <a:t>АНКЕТА</a:t>
            </a:r>
            <a:r>
              <a:rPr lang="ru-RU" dirty="0" smtClean="0"/>
              <a:t> </a:t>
            </a:r>
            <a:r>
              <a:rPr lang="ru-RU" b="1" dirty="0" smtClean="0"/>
              <a:t>для образовательных организаций – </a:t>
            </a:r>
            <a:endParaRPr lang="ru-RU" dirty="0" smtClean="0"/>
          </a:p>
          <a:p>
            <a:r>
              <a:rPr lang="ru-RU" b="1" dirty="0" smtClean="0"/>
              <a:t>соисполнителей проектов МИП» </a:t>
            </a:r>
            <a:r>
              <a:rPr lang="ru-RU" b="1" dirty="0" smtClean="0">
                <a:solidFill>
                  <a:srgbClr val="FF0000"/>
                </a:solidFill>
              </a:rPr>
              <a:t>до 03.11.2017</a:t>
            </a:r>
          </a:p>
          <a:p>
            <a:endParaRPr lang="ru-RU" b="1" dirty="0" smtClean="0"/>
          </a:p>
          <a:p>
            <a:endParaRPr lang="ru-RU" dirty="0" smtClean="0"/>
          </a:p>
          <a:p>
            <a:r>
              <a:rPr lang="ru-RU" dirty="0" smtClean="0"/>
              <a:t>3. Провести экспресс-опрос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Экспресс-опросник</a:t>
            </a:r>
            <a:r>
              <a:rPr lang="ru-RU" dirty="0" smtClean="0"/>
              <a:t> "Индекс толерантности".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до 03.11.2017</a:t>
            </a:r>
          </a:p>
          <a:p>
            <a:endParaRPr lang="ru-RU" dirty="0" smtClean="0"/>
          </a:p>
          <a:p>
            <a:r>
              <a:rPr lang="ru-RU" dirty="0" smtClean="0"/>
              <a:t>Обработанные данные с выводами прислать на электронную почту МДОУ детского сада «Росинка»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2060848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Инклюзивное образование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484785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доступность образования для всех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приспособление процесса обучения к индивидуальности и различным нуждам всех детей, в т.ч. с ограниченными возможностями здоровья</a:t>
            </a:r>
            <a:endParaRPr lang="ru-RU" sz="2800" dirty="0"/>
          </a:p>
        </p:txBody>
      </p:sp>
      <p:pic>
        <p:nvPicPr>
          <p:cNvPr id="29700" name="Picture 4" descr="http://minusa-school12.ru/images/gallery/22/55e943741bf61/563c1e5d593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3573016"/>
            <a:ext cx="3967073" cy="2901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19672" y="83671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836712"/>
            <a:ext cx="7200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Инклюзивное образовательное пространство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 smtClean="0"/>
              <a:t>обеспечит детям с особыми образовательными потребностями равные возможности развития, необходимого для максимальной адаптации и полноценной интеграции в общество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548680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Инклюзивное обучение 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 ДОУ делает возможным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75656" y="1772816"/>
            <a:ext cx="69127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оказание необходимой коррекционно-педагогической и медико-социальной помощи большому количеству детей; 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позволяет максимально приблизить ее к месту жительства ребенка;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обеспечить родителей консультативной поддержкой;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smtClean="0"/>
              <a:t>подготовить общество к принятию человека с ограниченными возможностями.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476672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/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836712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Проблемы организации  инклюзивного образования в ДОУ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2060848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- неготовность или отказ педагогов принять принципы инклюзивного образования;</a:t>
            </a:r>
          </a:p>
          <a:p>
            <a:endParaRPr lang="ru-RU" sz="2800" dirty="0" smtClean="0"/>
          </a:p>
          <a:p>
            <a:r>
              <a:rPr lang="ru-RU" sz="2800" dirty="0" smtClean="0"/>
              <a:t> - недостаток психолого-педагогических знаний и владения технологиями;</a:t>
            </a:r>
          </a:p>
          <a:p>
            <a:endParaRPr lang="ru-RU" sz="2800" dirty="0" smtClean="0"/>
          </a:p>
          <a:p>
            <a:r>
              <a:rPr lang="ru-RU" sz="2800" dirty="0" smtClean="0"/>
              <a:t> - отсутствие специальных отечественных исследований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15616" y="692697"/>
            <a:ext cx="669674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 каждым </a:t>
            </a:r>
            <a:r>
              <a:rPr lang="ru-RU" sz="2800" dirty="0"/>
              <a:t>годом увеличивается количество детей с ограниченными возможностями </a:t>
            </a:r>
            <a:r>
              <a:rPr lang="ru-RU" sz="2800" dirty="0" smtClean="0"/>
              <a:t>здоровья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63688" y="328498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03648" y="3573016"/>
          <a:ext cx="6144345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869"/>
                <a:gridCol w="1228869"/>
                <a:gridCol w="1190600"/>
                <a:gridCol w="1267138"/>
                <a:gridCol w="1228869"/>
              </a:tblGrid>
              <a:tr h="6177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1778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</a:t>
                      </a:r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23728" y="2348880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МДОУ детский сад «Росинка»</a:t>
            </a:r>
          </a:p>
          <a:p>
            <a:pPr algn="ctr"/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МДОУ детский сад «Росинка»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43607" y="1600200"/>
          <a:ext cx="7488833" cy="303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7134"/>
                <a:gridCol w="4031699"/>
              </a:tblGrid>
              <a:tr h="604664">
                <a:tc>
                  <a:txBody>
                    <a:bodyPr/>
                    <a:lstStyle/>
                    <a:p>
                      <a:r>
                        <a:rPr lang="ru-RU" dirty="0" smtClean="0"/>
                        <a:t>2013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«Особый</a:t>
                      </a:r>
                      <a:r>
                        <a:rPr lang="ru-RU" baseline="0" dirty="0" smtClean="0"/>
                        <a:t> ребёнок»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2014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«Инклюзивная группа»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dirty="0" smtClean="0"/>
                        <a:t>2015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 комбинированного вида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2016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группа комбинированного вида</a:t>
                      </a:r>
                      <a:endParaRPr lang="ru-RU" dirty="0"/>
                    </a:p>
                  </a:txBody>
                  <a:tcPr/>
                </a:tc>
              </a:tr>
              <a:tr h="633472">
                <a:tc>
                  <a:txBody>
                    <a:bodyPr/>
                    <a:lstStyle/>
                    <a:p>
                      <a:r>
                        <a:rPr lang="ru-RU" dirty="0" smtClean="0"/>
                        <a:t>2017 г.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группы комбинированного вида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44" name="Picture 20" descr="https://tapoc.trbo.yandex.net/tapoc_secure_proxy/9be7ed2ca0911a4b96b5dbae8bee9492?url=http%3A%2F%2Fbiblo-ok.ru%2Freferat-ok%2Fimages%2Fimage-m509e71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1052736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764704"/>
            <a:ext cx="756084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Обучающийся с ограниченными возможностями здоровья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</a:t>
            </a:r>
            <a:r>
              <a:rPr lang="ru-RU" sz="2800" dirty="0" smtClean="0"/>
              <a:t>физическое лицо, имеющее недостатки в физическом и (или) психологическом развитии, подтвержденные </a:t>
            </a:r>
            <a:r>
              <a:rPr lang="ru-RU" sz="2800" dirty="0" err="1" smtClean="0"/>
              <a:t>психолого-медико-педагогической</a:t>
            </a:r>
            <a:r>
              <a:rPr lang="ru-RU" sz="2800" dirty="0" smtClean="0"/>
              <a:t> комиссией и препятствующие получению образования без создания специальных условий.</a:t>
            </a:r>
          </a:p>
          <a:p>
            <a:pPr>
              <a:buFont typeface="Wingdings 2" pitchFamily="18" charset="2"/>
              <a:buNone/>
            </a:pPr>
            <a:r>
              <a:rPr lang="ru-RU" sz="2800" b="1" dirty="0" smtClean="0"/>
              <a:t>   </a:t>
            </a:r>
          </a:p>
          <a:p>
            <a:pPr algn="ctr">
              <a:buFont typeface="Wingdings 2" pitchFamily="18" charset="2"/>
              <a:buNone/>
            </a:pPr>
            <a:r>
              <a:rPr lang="ru-RU" sz="2400" b="1" dirty="0" smtClean="0"/>
              <a:t>   </a:t>
            </a:r>
            <a:r>
              <a:rPr lang="ru-RU" sz="2400" dirty="0" smtClean="0"/>
              <a:t>Закон №273-ФЗ от 29.12.2012 «Об образовании в Российской Федерации»</a:t>
            </a:r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792</Words>
  <Application>Microsoft Office PowerPoint</Application>
  <PresentationFormat>Экран (4:3)</PresentationFormat>
  <Paragraphs>170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МДОУ детский сад «Росинка»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Работа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58</cp:revision>
  <dcterms:created xsi:type="dcterms:W3CDTF">2017-10-15T12:33:37Z</dcterms:created>
  <dcterms:modified xsi:type="dcterms:W3CDTF">2017-10-23T19:46:02Z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