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77" r:id="rId6"/>
    <p:sldId id="278" r:id="rId7"/>
    <p:sldId id="275" r:id="rId8"/>
    <p:sldId id="270" r:id="rId9"/>
    <p:sldId id="271" r:id="rId10"/>
    <p:sldId id="260" r:id="rId11"/>
    <p:sldId id="27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88BF-0329-4CB4-A928-9001D173E5C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B4DB-7387-4255-8EE8-9C0190DF0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B4DB-7387-4255-8EE8-9C0190DF06B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2897C-504B-4EC4-AB06-25456F3B8CA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МДОУ детский сад « Росинка»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« Светлячок»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Авторы :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сипова Н.П. Букина Е.В. Смирнова А.П.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088231"/>
          </a:xfrm>
        </p:spPr>
        <p:txBody>
          <a:bodyPr/>
          <a:lstStyle/>
          <a:p>
            <a:r>
              <a:rPr lang="ru-RU" b="1" dirty="0" smtClean="0"/>
              <a:t>Проект «Волшебная пуговица» в средней группе</a:t>
            </a:r>
            <a:endParaRPr lang="ru-RU" dirty="0"/>
          </a:p>
        </p:txBody>
      </p:sp>
      <p:pic>
        <p:nvPicPr>
          <p:cNvPr id="1026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8"/>
            <a:ext cx="9144000" cy="6860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04665"/>
            <a:ext cx="770485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детский сад «Росинка»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4800" b="1" dirty="0" smtClean="0"/>
              <a:t>   «Необыкновенные пуговки»</a:t>
            </a:r>
          </a:p>
          <a:p>
            <a:pPr algn="ctr"/>
            <a:r>
              <a:rPr lang="ru-RU" b="1" dirty="0" err="1" smtClean="0"/>
              <a:t>исследовательско-творческий</a:t>
            </a:r>
            <a:r>
              <a:rPr lang="ru-RU" b="1" dirty="0" smtClean="0"/>
              <a:t> проект</a:t>
            </a:r>
          </a:p>
          <a:p>
            <a:pPr algn="ctr"/>
            <a:r>
              <a:rPr lang="ru-RU" b="1" dirty="0" smtClean="0"/>
              <a:t>для детей дошкольного возраста 4-5 лет</a:t>
            </a:r>
          </a:p>
          <a:p>
            <a:pPr algn="ctr"/>
            <a:endParaRPr lang="ru-RU" sz="4800" b="1" dirty="0" smtClean="0"/>
          </a:p>
          <a:p>
            <a:pPr algn="ctr"/>
            <a:endParaRPr lang="ru-RU" sz="4800" b="1" dirty="0" smtClean="0"/>
          </a:p>
          <a:p>
            <a:pPr algn="ctr"/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 : Осипова Н.П.,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Мышкин, 2018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03003" cy="6904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Мастер-классы с родителями</a:t>
            </a:r>
            <a:endParaRPr lang="ru-RU" sz="2400" dirty="0"/>
          </a:p>
        </p:txBody>
      </p:sp>
      <p:pic>
        <p:nvPicPr>
          <p:cNvPr id="5123" name="Picture 3" descr="F:\Фотографии\25 мая проект\DSC01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384376" cy="2791784"/>
          </a:xfrm>
          <a:prstGeom prst="rect">
            <a:avLst/>
          </a:prstGeom>
          <a:noFill/>
        </p:spPr>
      </p:pic>
      <p:pic>
        <p:nvPicPr>
          <p:cNvPr id="5124" name="Picture 4" descr="F:\Фотографии\25 мая проект\DSC01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960440" cy="2736304"/>
          </a:xfrm>
          <a:prstGeom prst="rect">
            <a:avLst/>
          </a:prstGeom>
          <a:noFill/>
        </p:spPr>
      </p:pic>
      <p:pic>
        <p:nvPicPr>
          <p:cNvPr id="5125" name="Picture 5" descr="F:\Фотографии\25 мая проект\DSC01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861048"/>
            <a:ext cx="3960440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Приложение 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260648"/>
            <a:ext cx="58326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Презентационный этап. Заключительный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24744"/>
            <a:ext cx="4680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Представление коллекции пуговиц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82782"/>
            <a:ext cx="7200800" cy="4733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3965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Вывод</a:t>
            </a:r>
          </a:p>
          <a:p>
            <a:r>
              <a:rPr lang="ru-RU" sz="2000" dirty="0" smtClean="0"/>
              <a:t>• </a:t>
            </a:r>
            <a:r>
              <a:rPr lang="ru-RU" dirty="0" smtClean="0"/>
              <a:t>В рамках проекта, были задействованы все образовательные области (ФГОС ДО).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Создан мини-музей «Пуговка» в </a:t>
            </a:r>
            <a:r>
              <a:rPr lang="ru-RU" dirty="0" smtClean="0"/>
              <a:t>группе. </a:t>
            </a:r>
            <a:endParaRPr lang="ru-RU" dirty="0" smtClean="0"/>
          </a:p>
          <a:p>
            <a:endParaRPr lang="ru-RU" dirty="0" smtClean="0"/>
          </a:p>
          <a:p>
            <a:pPr indent="457200"/>
            <a:r>
              <a:rPr lang="ru-RU" dirty="0" smtClean="0"/>
              <a:t>Участие </a:t>
            </a:r>
            <a:r>
              <a:rPr lang="ru-RU" dirty="0" smtClean="0"/>
              <a:t>в проекте способствовало повышению познавательной активности детей. Они стали задавать больше вопросов, активно проявлять интерес к предметам окружающего мира, устанавливать связи между свойствами предметов и их использованием. </a:t>
            </a:r>
          </a:p>
          <a:p>
            <a:pPr indent="457200"/>
            <a:r>
              <a:rPr lang="ru-RU" dirty="0" smtClean="0"/>
              <a:t>Проект оказался интересным для всех его участников. Улучшение работы по взаимодействию с родителями, активизация позиции родителей как участников педагогического процесса детского </a:t>
            </a:r>
            <a:r>
              <a:rPr lang="ru-RU" dirty="0" smtClean="0"/>
              <a:t>сада. </a:t>
            </a:r>
            <a:endParaRPr lang="ru-RU" dirty="0" smtClean="0"/>
          </a:p>
          <a:p>
            <a:pPr indent="457200"/>
            <a:r>
              <a:rPr lang="ru-RU" dirty="0" smtClean="0"/>
              <a:t>История </a:t>
            </a:r>
            <a:r>
              <a:rPr lang="ru-RU" dirty="0" smtClean="0"/>
              <a:t>пуговицы настолько охватила детей и их родителей, что они стали создавать семейные коллекции пуговиц. Оказалось, что существует научное название данного вида коллекционирования - </a:t>
            </a:r>
            <a:r>
              <a:rPr lang="ru-RU" dirty="0" err="1" smtClean="0"/>
              <a:t>филобутонистика</a:t>
            </a:r>
            <a:r>
              <a:rPr lang="ru-RU" dirty="0" smtClean="0"/>
              <a:t> (от англ. </a:t>
            </a:r>
            <a:r>
              <a:rPr lang="ru-RU" dirty="0" err="1" smtClean="0"/>
              <a:t>button</a:t>
            </a:r>
            <a:r>
              <a:rPr lang="ru-RU" dirty="0" smtClean="0"/>
              <a:t> - пуговица). </a:t>
            </a:r>
          </a:p>
          <a:p>
            <a:pPr indent="457200"/>
            <a:r>
              <a:rPr lang="ru-RU" dirty="0" smtClean="0"/>
              <a:t>Главное, чему научил проект и детей, и взрослых - это осознание того, что даже самая обычная вещь может хранить удивительную историю своего появления. Поэтому очень важно построить совместную деятельность с детьми таким образом, чтобы она максимально была приближена к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 -познавательной деятельности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78297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Тип проекта</a:t>
            </a:r>
            <a:r>
              <a:rPr lang="ru-RU" sz="2000" dirty="0" smtClean="0"/>
              <a:t>: </a:t>
            </a:r>
            <a:r>
              <a:rPr lang="ru-RU" sz="2000" dirty="0" err="1" smtClean="0"/>
              <a:t>исследовательско</a:t>
            </a:r>
            <a:r>
              <a:rPr lang="ru-RU" sz="2000" dirty="0" smtClean="0"/>
              <a:t> – творческий. </a:t>
            </a:r>
          </a:p>
          <a:p>
            <a:pPr algn="ctr"/>
            <a:r>
              <a:rPr lang="ru-RU" sz="2000" b="1" dirty="0" smtClean="0"/>
              <a:t>Сроки реализации</a:t>
            </a:r>
            <a:r>
              <a:rPr lang="ru-RU" sz="2000" dirty="0" smtClean="0"/>
              <a:t>: краткосрочный (2 недели)</a:t>
            </a:r>
          </a:p>
          <a:p>
            <a:pPr algn="ctr"/>
            <a:r>
              <a:rPr lang="ru-RU" sz="2000" b="1" dirty="0" smtClean="0"/>
              <a:t>Участники проекта</a:t>
            </a:r>
            <a:r>
              <a:rPr lang="ru-RU" sz="2000" dirty="0" smtClean="0"/>
              <a:t>: воспитатели , дети , родители.</a:t>
            </a:r>
          </a:p>
          <a:p>
            <a:pPr algn="ctr"/>
            <a:r>
              <a:rPr lang="ru-RU" sz="2000" b="1" dirty="0" smtClean="0"/>
              <a:t>Вид проекта</a:t>
            </a:r>
            <a:r>
              <a:rPr lang="ru-RU" sz="2000" dirty="0" smtClean="0"/>
              <a:t>: коллективный</a:t>
            </a:r>
          </a:p>
          <a:p>
            <a:pPr algn="ctr"/>
            <a:r>
              <a:rPr lang="ru-RU" sz="2000" b="1" dirty="0" smtClean="0"/>
              <a:t>Цель проекта</a:t>
            </a:r>
            <a:r>
              <a:rPr lang="ru-RU" sz="2000" dirty="0" smtClean="0"/>
              <a:t>:  </a:t>
            </a:r>
            <a:r>
              <a:rPr lang="ru-RU" sz="2000" dirty="0"/>
              <a:t>формирование у детей представлений о коллекционировании и </a:t>
            </a:r>
            <a:r>
              <a:rPr lang="ru-RU" sz="2000" dirty="0" smtClean="0"/>
              <a:t>навыков </a:t>
            </a:r>
            <a:r>
              <a:rPr lang="ru-RU" sz="2000" dirty="0"/>
              <a:t>исследовательской деятельности. </a:t>
            </a:r>
          </a:p>
          <a:p>
            <a:r>
              <a:rPr lang="ru-RU" sz="2000" b="1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Познакомить детей с понятием «коллекционирование»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Сформировать у детей представление, что коллекционировать можно разные предметы, в том числе и пуговицы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Познакомить с историей пуговицы и ее значением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Собрать коллекции пуговиц совместно с родителями, создать мини-музей пуговиц.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Развивать </a:t>
            </a:r>
            <a:r>
              <a:rPr lang="ru-RU" sz="2000" dirty="0"/>
              <a:t>стремление к поисково-познавательной деятельности.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Развивать </a:t>
            </a:r>
            <a:r>
              <a:rPr lang="ru-RU" sz="2000" dirty="0"/>
              <a:t>мыслительную активность и </a:t>
            </a:r>
            <a:r>
              <a:rPr lang="ru-RU" sz="2000" dirty="0" smtClean="0"/>
              <a:t>творческие способности.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5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Предполагаемые результаты реализации проекта</a:t>
            </a:r>
            <a:r>
              <a:rPr lang="ru-RU" sz="3200" b="1" dirty="0" smtClean="0"/>
              <a:t>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u="sng" dirty="0" smtClean="0"/>
              <a:t>понимают значение слова </a:t>
            </a:r>
            <a:r>
              <a:rPr lang="ru-RU" dirty="0" smtClean="0"/>
              <a:t>«коллекционирование», проявляют к нему интерес, знают принципы коллекционирования, называют предметы, которые можно коллекционировать;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демонстрируют ручную умелость (перекладывание мелких предметов – пуговиц);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используют в игре навыки сравнения и классификации предметов (пуговиц);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меют представление о теме проекта, реализуемой в группе детского сада, основах коллекционирования;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казывают помощь в создании коллекций пуговиц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усовершенствовали </a:t>
            </a:r>
            <a:r>
              <a:rPr lang="ru-RU" dirty="0"/>
              <a:t>навыки организации совместной деятельности с детьми и родителями при организации </a:t>
            </a:r>
            <a:r>
              <a:rPr lang="ru-RU" dirty="0" smtClean="0"/>
              <a:t>проекта</a:t>
            </a: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РППС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Создание </a:t>
            </a:r>
            <a:r>
              <a:rPr lang="ru-RU" dirty="0" smtClean="0"/>
              <a:t>мини-музея </a:t>
            </a:r>
            <a:r>
              <a:rPr lang="ru-RU" dirty="0"/>
              <a:t>коллекций «Пуговицы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962" y="-1957"/>
            <a:ext cx="9371962" cy="70313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35292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Актуальность: </a:t>
            </a:r>
            <a:r>
              <a:rPr lang="ru-RU" b="1" dirty="0" smtClean="0"/>
              <a:t> </a:t>
            </a:r>
            <a:r>
              <a:rPr lang="ru-RU" sz="2000" dirty="0" smtClean="0"/>
              <a:t>Коллекционирование – одно из древнейших увлечений человека, которое всегда связывалось с собиранием предметов, не имеющих прямого практического использования, но вызывающих к размышлению. </a:t>
            </a:r>
          </a:p>
          <a:p>
            <a:r>
              <a:rPr lang="ru-RU" sz="2000" dirty="0" smtClean="0"/>
              <a:t>В любом возрасте дети пытливы и любознательны, задают взрослым множество вопросов. Особенно о тех вещах, которые им интересны, кажутся для них необычными. </a:t>
            </a:r>
          </a:p>
          <a:p>
            <a:r>
              <a:rPr lang="ru-RU" sz="2000" dirty="0" smtClean="0"/>
              <a:t>Однако возможности ребенка пока еще невелики, и он может удовлетворить эту потребность только при помощи взрослого. </a:t>
            </a:r>
          </a:p>
          <a:p>
            <a:endParaRPr lang="ru-RU" sz="2000" dirty="0" smtClean="0"/>
          </a:p>
          <a:p>
            <a:r>
              <a:rPr lang="ru-RU" sz="2000" dirty="0" smtClean="0"/>
              <a:t>Актуальность работы по </a:t>
            </a:r>
          </a:p>
          <a:p>
            <a:r>
              <a:rPr lang="ru-RU" sz="2000" dirty="0" smtClean="0"/>
              <a:t>коллекционированию с детьми</a:t>
            </a:r>
          </a:p>
          <a:p>
            <a:r>
              <a:rPr lang="ru-RU" sz="2000" dirty="0" smtClean="0"/>
              <a:t>дошкольного возраста </a:t>
            </a:r>
          </a:p>
          <a:p>
            <a:r>
              <a:rPr lang="ru-RU" sz="2000" dirty="0" smtClean="0"/>
              <a:t>заключается в том, что это одно </a:t>
            </a:r>
          </a:p>
          <a:p>
            <a:r>
              <a:rPr lang="ru-RU" sz="2000" dirty="0" smtClean="0"/>
              <a:t>из естественных, ярко </a:t>
            </a:r>
            <a:r>
              <a:rPr lang="ru-RU" sz="2000" dirty="0" err="1" smtClean="0"/>
              <a:t>проя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вляемых</a:t>
            </a:r>
            <a:r>
              <a:rPr lang="ru-RU" sz="2000" dirty="0" smtClean="0"/>
              <a:t> дошкольниками </a:t>
            </a:r>
          </a:p>
          <a:p>
            <a:r>
              <a:rPr lang="ru-RU" sz="2000" dirty="0" smtClean="0"/>
              <a:t>направлений деятельности. </a:t>
            </a:r>
          </a:p>
          <a:p>
            <a:r>
              <a:rPr lang="ru-RU" sz="2000" dirty="0" smtClean="0"/>
              <a:t>В детях всегда заложена страсть</a:t>
            </a:r>
          </a:p>
          <a:p>
            <a:r>
              <a:rPr lang="ru-RU" sz="2000" dirty="0" smtClean="0"/>
              <a:t>к собирательству, к поиску.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20163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332656"/>
            <a:ext cx="47525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Организационный  этап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55776" y="1124744"/>
            <a:ext cx="4176464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детей в проблему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2132856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мы знаем о пуговице?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3356992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мы хотим узнать?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96136" y="2204864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будем делать?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591780" y="166480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904148" y="173681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635896" y="242009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475656" y="4941168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Работа с родителями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: обсуждение целей и задач  проекта, маршрута, подбор литературы и материалов, мастер-класс «Рукодельница», «Дизайн пуговки»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07704" y="476672"/>
            <a:ext cx="56166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этап. Практический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Познавательная деятельность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76872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</a:t>
            </a:r>
          </a:p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123728" y="119595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212754" y="2204070"/>
            <a:ext cx="21602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168638" y="1664010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608401" y="2672519"/>
            <a:ext cx="30963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771800" y="328498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продуктивная деятельность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4221088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Речевая</a:t>
            </a:r>
          </a:p>
          <a:p>
            <a:pPr algn="ctr"/>
            <a:r>
              <a:rPr lang="ru-RU" dirty="0" smtClean="0"/>
              <a:t> деятельность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5229200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Экспериментально-поисковая деятельность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5292477" y="3140571"/>
            <a:ext cx="40324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07504" y="5517232"/>
            <a:ext cx="53285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родителями: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беседы, 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консультация , пополнение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коллекции  </a:t>
            </a:r>
            <a:r>
              <a:rPr lang="ru-RU" dirty="0" smtClean="0">
                <a:solidFill>
                  <a:schemeClr val="tx1"/>
                </a:solidFill>
              </a:rPr>
              <a:t>пуговиц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2763384" cy="223224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652120" y="4272677"/>
            <a:ext cx="29523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Пуговки известны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сотен лет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Пуговки полезны,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сомненья нет.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портной Вам скажет,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 не тая,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любой одежки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звезда!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Ермиловых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44827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Висит скучает пуговка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Спокойно ей живется.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замечают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пуговку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не оторвется!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Казаковых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60648"/>
            <a:ext cx="497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Совместная продуктивная деятельность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292080" y="764704"/>
            <a:ext cx="3528392" cy="2736304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87824" y="2636912"/>
            <a:ext cx="4032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25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Пуговка раз, пуговка два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82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сложно, поверь, я права.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825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хочешь одеться?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825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надо, дружок!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82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Гулять мы идем, а там ветерок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Семья Соколовых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Приложение 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7652" name="Picture 4" descr="F:\Фотографии\25 мая проект\DSC0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3960440" cy="297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260648"/>
            <a:ext cx="313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Узор на салфетке</a:t>
            </a:r>
            <a:endParaRPr lang="ru-RU" sz="2800" dirty="0"/>
          </a:p>
        </p:txBody>
      </p:sp>
      <p:pic>
        <p:nvPicPr>
          <p:cNvPr id="27653" name="Picture 5" descr="F:\Фотографии\25 мая проект\DSC01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851920" cy="288894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1124744"/>
            <a:ext cx="3882009" cy="2911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Приложение 2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детьми</a:t>
            </a:r>
            <a:endParaRPr lang="ru-RU" sz="2400" dirty="0"/>
          </a:p>
        </p:txBody>
      </p:sp>
      <p:pic>
        <p:nvPicPr>
          <p:cNvPr id="28675" name="Picture 3" descr="F:\Фотографии\25 мая проект\DSC0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816425" cy="2862319"/>
          </a:xfrm>
          <a:prstGeom prst="rect">
            <a:avLst/>
          </a:prstGeom>
          <a:noFill/>
        </p:spPr>
      </p:pic>
      <p:pic>
        <p:nvPicPr>
          <p:cNvPr id="28676" name="Picture 4" descr="F:\Фотографии\25 мая проект\DSC01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55" y="1052736"/>
            <a:ext cx="3648405" cy="2736304"/>
          </a:xfrm>
          <a:prstGeom prst="rect">
            <a:avLst/>
          </a:prstGeom>
          <a:noFill/>
        </p:spPr>
      </p:pic>
      <p:pic>
        <p:nvPicPr>
          <p:cNvPr id="28677" name="Picture 5" descr="F:\Фотографии\25 мая проект\DSC01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4248472" cy="31863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Приложение 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715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Проект «Волшебная пуговица» в средней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«Волшебная пуговица» в средней группе</dc:title>
  <dc:creator>User</dc:creator>
  <cp:lastModifiedBy>Home</cp:lastModifiedBy>
  <cp:revision>43</cp:revision>
  <dcterms:created xsi:type="dcterms:W3CDTF">2016-05-27T05:27:07Z</dcterms:created>
  <dcterms:modified xsi:type="dcterms:W3CDTF">2018-04-24T12:50:40Z</dcterms:modified>
</cp:coreProperties>
</file>