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9" r:id="rId3"/>
    <p:sldId id="258" r:id="rId4"/>
    <p:sldId id="257" r:id="rId5"/>
    <p:sldId id="259" r:id="rId6"/>
    <p:sldId id="290" r:id="rId7"/>
    <p:sldId id="260" r:id="rId8"/>
    <p:sldId id="261" r:id="rId9"/>
    <p:sldId id="268" r:id="rId10"/>
    <p:sldId id="262" r:id="rId11"/>
    <p:sldId id="269" r:id="rId12"/>
    <p:sldId id="270" r:id="rId13"/>
    <p:sldId id="283" r:id="rId14"/>
    <p:sldId id="263" r:id="rId15"/>
    <p:sldId id="267" r:id="rId16"/>
    <p:sldId id="279" r:id="rId17"/>
    <p:sldId id="278" r:id="rId18"/>
    <p:sldId id="276" r:id="rId19"/>
    <p:sldId id="282" r:id="rId20"/>
    <p:sldId id="280" r:id="rId21"/>
    <p:sldId id="277" r:id="rId22"/>
    <p:sldId id="284" r:id="rId23"/>
    <p:sldId id="285" r:id="rId24"/>
    <p:sldId id="286" r:id="rId25"/>
    <p:sldId id="288" r:id="rId26"/>
    <p:sldId id="287" r:id="rId27"/>
    <p:sldId id="275" r:id="rId28"/>
    <p:sldId id="264" r:id="rId29"/>
    <p:sldId id="271" r:id="rId30"/>
    <p:sldId id="266" r:id="rId31"/>
    <p:sldId id="291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ТРУД\ramka-detskaya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196752"/>
            <a:ext cx="7772400" cy="2520280"/>
          </a:xfrm>
        </p:spPr>
        <p:txBody>
          <a:bodyPr>
            <a:normAutofit/>
          </a:bodyPr>
          <a:lstStyle/>
          <a:p>
            <a:r>
              <a:rPr lang="ru-RU" b="1" i="1" dirty="0" smtClean="0"/>
              <a:t>Труд детей в природе.</a:t>
            </a:r>
            <a:br>
              <a:rPr lang="ru-RU" b="1" i="1" dirty="0" smtClean="0"/>
            </a:br>
            <a:r>
              <a:rPr lang="ru-RU" b="1" i="1" dirty="0" smtClean="0">
                <a:solidFill>
                  <a:srgbClr val="00B050"/>
                </a:solidFill>
              </a:rPr>
              <a:t>Организация труда в природе у дошкольников.</a:t>
            </a:r>
            <a:endParaRPr lang="ru-RU" b="1" i="1" dirty="0">
              <a:solidFill>
                <a:srgbClr val="00B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000" dirty="0" smtClean="0">
                <a:solidFill>
                  <a:schemeClr val="tx1"/>
                </a:solidFill>
              </a:rPr>
              <a:t>Подготовила: </a:t>
            </a:r>
            <a:r>
              <a:rPr lang="ru-RU" sz="2000" dirty="0" err="1" smtClean="0">
                <a:solidFill>
                  <a:schemeClr val="tx1"/>
                </a:solidFill>
              </a:rPr>
              <a:t>Широбокова</a:t>
            </a:r>
            <a:r>
              <a:rPr lang="ru-RU" sz="2000" dirty="0" smtClean="0">
                <a:solidFill>
                  <a:schemeClr val="tx1"/>
                </a:solidFill>
              </a:rPr>
              <a:t> И.Г., </a:t>
            </a:r>
          </a:p>
          <a:p>
            <a:pPr algn="r"/>
            <a:r>
              <a:rPr lang="ru-RU" sz="2000" dirty="0" smtClean="0">
                <a:solidFill>
                  <a:schemeClr val="tx1"/>
                </a:solidFill>
              </a:rPr>
              <a:t>воспитатель МДОУ</a:t>
            </a:r>
          </a:p>
          <a:p>
            <a:pPr algn="r"/>
            <a:r>
              <a:rPr lang="ru-RU" sz="2000" dirty="0" smtClean="0">
                <a:solidFill>
                  <a:schemeClr val="tx1"/>
                </a:solidFill>
              </a:rPr>
              <a:t> детского сада «Росинка»</a:t>
            </a:r>
          </a:p>
          <a:p>
            <a:endParaRPr lang="ru-RU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ТРУД\ramka-detskaya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ÐÐ°Ð´Ð°ÑÐ¸ Ð² ÐÐÐ£"/>
          <p:cNvPicPr/>
          <p:nvPr/>
        </p:nvPicPr>
        <p:blipFill>
          <a:blip r:embed="rId3" cstate="print"/>
          <a:srcRect l="20908" t="54848" r="14847" b="25757"/>
          <a:stretch>
            <a:fillRect/>
          </a:stretch>
        </p:blipFill>
        <p:spPr bwMode="auto">
          <a:xfrm>
            <a:off x="251520" y="260648"/>
            <a:ext cx="468052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C:\Users\user\Desktop\фото садик\IMG_26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1700808"/>
            <a:ext cx="6588224" cy="49411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ТРУД\ramka-detskaya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6626" name="Picture 2" descr="C:\Users\user\Desktop\фото садик\IMG_26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ТРУД\ramka-detskaya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7650" name="Picture 2" descr="C:\Users\user\Desktop\фото садик\IMG_26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23274"/>
            <a:ext cx="8712968" cy="65347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user\Desktop\ТРУД\ramka-detskaya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1746" name="Picture 2" descr="G:\осень подг. посадка деревьев 15.10\IMG_112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196752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Desktop\ТРУД\ramka-detskaya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ВИДЫ ТРУДА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2980928"/>
          </a:xfrm>
        </p:spPr>
        <p:txBody>
          <a:bodyPr/>
          <a:lstStyle/>
          <a:p>
            <a:r>
              <a:rPr lang="ru-RU" dirty="0" smtClean="0"/>
              <a:t>Самообслуживание</a:t>
            </a:r>
          </a:p>
          <a:p>
            <a:r>
              <a:rPr lang="ru-RU" dirty="0" smtClean="0"/>
              <a:t>Хозяйственно-бытовой</a:t>
            </a:r>
          </a:p>
          <a:p>
            <a:r>
              <a:rPr lang="ru-RU" dirty="0" smtClean="0"/>
              <a:t>Ручной </a:t>
            </a:r>
          </a:p>
          <a:p>
            <a:r>
              <a:rPr lang="ru-RU" dirty="0" smtClean="0"/>
              <a:t>Труд в природе.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Desktop\ТРУД\ramka-detskaya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Труд в природе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/>
          <a:lstStyle/>
          <a:p>
            <a:r>
              <a:rPr lang="ru-RU" dirty="0" smtClean="0">
                <a:solidFill>
                  <a:srgbClr val="383838"/>
                </a:solidFill>
                <a:latin typeface="Arial"/>
                <a:ea typeface="Times New Roman"/>
                <a:cs typeface="Times New Roman"/>
              </a:rPr>
              <a:t>Воспитывать в детях </a:t>
            </a:r>
            <a:r>
              <a:rPr lang="ru-RU" b="1" dirty="0" smtClean="0">
                <a:solidFill>
                  <a:srgbClr val="383838"/>
                </a:solidFill>
                <a:latin typeface="Arial"/>
                <a:ea typeface="Times New Roman"/>
                <a:cs typeface="Times New Roman"/>
              </a:rPr>
              <a:t>любовь к природе.</a:t>
            </a:r>
          </a:p>
          <a:p>
            <a:endParaRPr lang="ru-RU" dirty="0"/>
          </a:p>
        </p:txBody>
      </p:sp>
      <p:pic>
        <p:nvPicPr>
          <p:cNvPr id="3073" name="Picture 1" descr="C:\Users\user\Desktop\фото садик\лето 2018\Широбокова И Г -фото лето\IMG_0374.JPG"/>
          <p:cNvPicPr>
            <a:picLocks noChangeAspect="1" noChangeArrowheads="1"/>
          </p:cNvPicPr>
          <p:nvPr/>
        </p:nvPicPr>
        <p:blipFill>
          <a:blip r:embed="rId3" cstate="print"/>
          <a:srcRect l="8584" t="20483" r="9007"/>
          <a:stretch>
            <a:fillRect/>
          </a:stretch>
        </p:blipFill>
        <p:spPr bwMode="auto">
          <a:xfrm>
            <a:off x="1979712" y="2348880"/>
            <a:ext cx="6912768" cy="45091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user\Desktop\фото садик\лето 2018\IMG_07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Desktop\ТРУД\ramka-detskaya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/>
          <a:lstStyle/>
          <a:p>
            <a:endParaRPr lang="ru-RU" dirty="0" smtClean="0"/>
          </a:p>
          <a:p>
            <a:r>
              <a:rPr lang="ru-RU" dirty="0" smtClean="0"/>
              <a:t>Продолжать учить выполнять обязанности </a:t>
            </a:r>
            <a:r>
              <a:rPr lang="ru-RU" b="1" dirty="0" smtClean="0"/>
              <a:t>дежурного в уголке природы</a:t>
            </a:r>
            <a:r>
              <a:rPr lang="ru-RU" dirty="0" smtClean="0"/>
              <a:t>, поливать комнатные растения, рыхлить почву, обтирать листья у растений.</a:t>
            </a:r>
            <a:endParaRPr lang="ru-RU" dirty="0"/>
          </a:p>
        </p:txBody>
      </p:sp>
      <p:pic>
        <p:nvPicPr>
          <p:cNvPr id="1026" name="Picture 2" descr="F:\2019\фото тру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284984"/>
            <a:ext cx="412845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Desktop\ТРУД\ramka-detskaya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95536" y="908720"/>
            <a:ext cx="8229600" cy="4525963"/>
          </a:xfrm>
        </p:spPr>
        <p:txBody>
          <a:bodyPr/>
          <a:lstStyle/>
          <a:p>
            <a:r>
              <a:rPr lang="ru-RU" dirty="0" smtClean="0"/>
              <a:t>Привлекать детей к </a:t>
            </a:r>
            <a:r>
              <a:rPr lang="ru-RU" b="1" dirty="0" smtClean="0"/>
              <a:t>уходу за растениями, огородом</a:t>
            </a:r>
            <a:r>
              <a:rPr lang="ru-RU" dirty="0" smtClean="0"/>
              <a:t> на участке.</a:t>
            </a:r>
            <a:endParaRPr lang="ru-RU" dirty="0"/>
          </a:p>
        </p:txBody>
      </p:sp>
      <p:pic>
        <p:nvPicPr>
          <p:cNvPr id="7" name="Picture 2" descr="C:\Users\user\Desktop\фото садик\IMG_26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2204864"/>
            <a:ext cx="5184576" cy="38884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C:\Users\user\Desktop\фото садик\лето 2018\Широбокова И Г -фото лето\IMG_03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40552" cy="71554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ТРУД\ramka-detskaya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7106" name="Picture 2" descr="C:\Users\user\Desktop\ТРУД\img1.jpg"/>
          <p:cNvPicPr>
            <a:picLocks noChangeAspect="1" noChangeArrowheads="1"/>
          </p:cNvPicPr>
          <p:nvPr/>
        </p:nvPicPr>
        <p:blipFill>
          <a:blip r:embed="rId3" cstate="print"/>
          <a:srcRect r="16138" b="74150"/>
          <a:stretch>
            <a:fillRect/>
          </a:stretch>
        </p:blipFill>
        <p:spPr bwMode="auto">
          <a:xfrm>
            <a:off x="827584" y="1124744"/>
            <a:ext cx="7668344" cy="1772816"/>
          </a:xfrm>
          <a:prstGeom prst="rect">
            <a:avLst/>
          </a:prstGeom>
          <a:noFill/>
        </p:spPr>
      </p:pic>
      <p:pic>
        <p:nvPicPr>
          <p:cNvPr id="47107" name="Picture 3" descr="C:\Users\user\Desktop\ТРУД\img_s875592_1_4.jpg"/>
          <p:cNvPicPr>
            <a:picLocks noChangeAspect="1" noChangeArrowheads="1"/>
          </p:cNvPicPr>
          <p:nvPr/>
        </p:nvPicPr>
        <p:blipFill>
          <a:blip r:embed="rId4" cstate="print"/>
          <a:srcRect t="-399" r="40550"/>
          <a:stretch>
            <a:fillRect/>
          </a:stretch>
        </p:blipFill>
        <p:spPr bwMode="auto">
          <a:xfrm>
            <a:off x="3203848" y="2924944"/>
            <a:ext cx="2828147" cy="35821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C:\Users\user\Desktop\ТРУД\фото труд\IMG_088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68544" cy="71001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Desktop\ТРУД\ramka-detskaya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4813995"/>
          </a:xfrm>
        </p:spPr>
        <p:txBody>
          <a:bodyPr/>
          <a:lstStyle/>
          <a:p>
            <a:pPr algn="ctr">
              <a:buNone/>
            </a:pPr>
            <a:endParaRPr lang="ru-RU" b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Посильный труд на участке</a:t>
            </a:r>
          </a:p>
        </p:txBody>
      </p:sp>
      <p:pic>
        <p:nvPicPr>
          <p:cNvPr id="33794" name="Picture 2" descr="G:\осень подг. посадка деревьев 15.10\IMG_11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1808820"/>
            <a:ext cx="6348197" cy="47611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G:\осень подг. посадка деревьев 15.10\IMG_11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user\Desktop\фото садик\IMG_24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user\Desktop\фото садик\IMG_24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user\Desktop\фото садик\IMG_26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8563" y="-898525"/>
            <a:ext cx="11541126" cy="865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user\Desktop\фото садик\IMG_26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8563" y="-898525"/>
            <a:ext cx="11541126" cy="865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Desktop\ТРУД\ramka-detskaya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 lnSpcReduction="10000"/>
          </a:bodyPr>
          <a:lstStyle/>
          <a:p>
            <a:r>
              <a:rPr lang="ru-RU" b="1" dirty="0" smtClean="0"/>
              <a:t>Систематическая коллективная ра</a:t>
            </a:r>
            <a:r>
              <a:rPr lang="ru-RU" dirty="0" smtClean="0"/>
              <a:t>бота объединяет ребят, воспитывает у них трудолюбие и ответственность за порученное дело, доставляет им и радость. Работая на участке ,в огороде, а также в уголке природы, дети овладевают простейшими практическими навыками обращения с сельскохозяйственным инвентарем, усваивают приемы ухода за растениями, получают много сведений о росте и развитии растений.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Desktop\ТРУД\ramka-detskaya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ru-RU" sz="2600" dirty="0" smtClean="0"/>
              <a:t>Труд детей в природе должен быть посильным. </a:t>
            </a:r>
          </a:p>
          <a:p>
            <a:pPr lvl="0"/>
            <a:r>
              <a:rPr lang="ru-RU" sz="2600" dirty="0" smtClean="0"/>
              <a:t>Физические усилия, затраченные ребенком, не должны вызывать переутомления.</a:t>
            </a:r>
          </a:p>
          <a:p>
            <a:pPr lvl="0"/>
            <a:r>
              <a:rPr lang="ru-RU" sz="2600" dirty="0" smtClean="0"/>
              <a:t>Необходимо обеспечить правильную позу детей в труде.  С этой целью следует чередовать один вид работы с другим.</a:t>
            </a:r>
          </a:p>
          <a:p>
            <a:pPr lvl="0"/>
            <a:r>
              <a:rPr lang="ru-RU" sz="2600" dirty="0" smtClean="0"/>
              <a:t> Орудия труда должны быть абсолютно безопасными соответствовать росту и силам ребенка, но вместе с тем нужно, чтобы инвентарь был настоящий.</a:t>
            </a:r>
          </a:p>
          <a:p>
            <a:pPr algn="ctr"/>
            <a:r>
              <a:rPr lang="ru-RU" dirty="0" smtClean="0"/>
              <a:t> </a:t>
            </a:r>
            <a:r>
              <a:rPr lang="ru-RU" b="1" dirty="0"/>
              <a:t>Р</a:t>
            </a:r>
            <a:r>
              <a:rPr lang="ru-RU" b="1" dirty="0" smtClean="0"/>
              <a:t>аботать не в жаркие часы дня, </a:t>
            </a:r>
          </a:p>
          <a:p>
            <a:pPr algn="ctr"/>
            <a:r>
              <a:rPr lang="ru-RU" b="1" dirty="0" smtClean="0"/>
              <a:t>а утром и вечером.</a:t>
            </a:r>
            <a:endParaRPr lang="ru-RU" b="1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8190"/>
            <a:ext cx="8229600" cy="102197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Desktop\ТРУД\ramka-detskaya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ru-RU" dirty="0" smtClean="0"/>
              <a:t>В процессе труда необходимо формировать практические навыки и умения в единстве со знаниями.</a:t>
            </a:r>
          </a:p>
          <a:p>
            <a:pPr lvl="0"/>
            <a:r>
              <a:rPr lang="ru-RU" dirty="0" smtClean="0"/>
              <a:t>Ребёнок должен понимать значимость своего труда и добиваться результатов своей деятельности.</a:t>
            </a:r>
          </a:p>
          <a:p>
            <a:pPr lvl="0"/>
            <a:r>
              <a:rPr lang="ru-RU" dirty="0" smtClean="0"/>
              <a:t>Трудовая деятельность детей в природе должна систематически  усложняться.</a:t>
            </a:r>
          </a:p>
          <a:p>
            <a:pPr lvl="0"/>
            <a:r>
              <a:rPr lang="ru-RU" dirty="0" smtClean="0"/>
              <a:t>Трудовая деятельность должна быть регулярной. Воспитателю важно приобщить к ней каждого ребенка.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260648"/>
            <a:ext cx="6768752" cy="10081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FF0000"/>
                </a:solidFill>
              </a:rPr>
              <a:t>Вывод: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Desktop\ТРУД\ramka-detskaya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400" dirty="0" smtClean="0"/>
              <a:t>Трудовое воспитание - процесс вовлечения детей в различную трудовую деятельность, организованную и системную.</a:t>
            </a:r>
            <a:endParaRPr lang="ru-RU" sz="44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Desktop\ТРУД\ramka-detskaya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1268760"/>
            <a:ext cx="8229600" cy="3168352"/>
          </a:xfrm>
        </p:spPr>
        <p:txBody>
          <a:bodyPr>
            <a:normAutofit/>
          </a:bodyPr>
          <a:lstStyle/>
          <a:p>
            <a:r>
              <a:rPr lang="ru-RU" b="1" dirty="0" smtClean="0"/>
              <a:t>Трудовое воспитание – это гармония трёх начал: надо, трудно и прекрасно!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В. А. Сухомлинский.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Desktop\ТРУД\ramka-detskaya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user\Desktop\808acd9f288a8fa059e5f131b69d296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8" t="4182" r="17127" b="4182"/>
          <a:stretch/>
        </p:blipFill>
        <p:spPr bwMode="auto">
          <a:xfrm>
            <a:off x="3851920" y="2204864"/>
            <a:ext cx="3117274" cy="436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6561" y="1052736"/>
            <a:ext cx="70567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«Социально-коммуникативное развитие»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«Приобщение к труду»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51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Desktop\ТРУД\ramka-detskaya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>
          <a:xfrm>
            <a:off x="683568" y="764704"/>
            <a:ext cx="3826768" cy="482453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Труд – важнейшее средство воспитания, начиная с дошкольного возраста; в процессе формируется  личность ребёнка, складываются коллективные взаимоотношения.</a:t>
            </a:r>
            <a:endParaRPr lang="ru-RU" sz="2800" b="1" dirty="0"/>
          </a:p>
        </p:txBody>
      </p:sp>
      <p:pic>
        <p:nvPicPr>
          <p:cNvPr id="2050" name="Picture 2" descr="C:\Users\user\Desktop\ТРУД\makarenko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980728"/>
            <a:ext cx="4198689" cy="4198689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139952" y="5085184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Макаренко </a:t>
            </a:r>
          </a:p>
          <a:p>
            <a:pPr algn="ctr"/>
            <a:r>
              <a:rPr lang="ru-RU" b="1" dirty="0" smtClean="0"/>
              <a:t>Антон Семёнович</a:t>
            </a:r>
            <a:endParaRPr lang="ru-RU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Desktop\ТРУД\ramka-detskaya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Цель</a:t>
            </a:r>
            <a:r>
              <a:rPr lang="ru-RU" dirty="0" smtClean="0"/>
              <a:t> трудового воспитания в детском саду  - </a:t>
            </a:r>
            <a:r>
              <a:rPr lang="ru-RU" b="1" dirty="0" smtClean="0"/>
              <a:t>формирование  положительного отношения к труду, </a:t>
            </a:r>
          </a:p>
          <a:p>
            <a:pPr>
              <a:buNone/>
            </a:pPr>
            <a:r>
              <a:rPr lang="ru-RU" b="1" dirty="0" smtClean="0"/>
              <a:t>     - воспитание уважения к труду взрослых. 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Desktop\ТРУД\ramka-detskaya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Объект 4" descr="ÐÐ°Ð´Ð°ÑÐ¸ Ð² ÐÐÐ£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9" y="1052737"/>
            <a:ext cx="5904656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39376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Desktop\ТРУД\ramka-detskaya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Задачи: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ÐÐ°Ð´Ð°ÑÐ¸ Ð² ÐÐÐ£"/>
          <p:cNvPicPr>
            <a:picLocks noGrp="1"/>
          </p:cNvPicPr>
          <p:nvPr>
            <p:ph idx="1"/>
          </p:nvPr>
        </p:nvPicPr>
        <p:blipFill>
          <a:blip r:embed="rId3" cstate="print"/>
          <a:srcRect l="4657" t="13360" r="40454" b="64366"/>
          <a:stretch>
            <a:fillRect/>
          </a:stretch>
        </p:blipFill>
        <p:spPr bwMode="auto">
          <a:xfrm>
            <a:off x="2267744" y="764704"/>
            <a:ext cx="489654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1" name="Picture 1" descr="C:\Users\user\Desktop\ТРУД\фото труд\осень подг. посадка деревьев 15.10\IMG_11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5" y="2708921"/>
            <a:ext cx="6001430" cy="3895860"/>
          </a:xfrm>
          <a:prstGeom prst="rect">
            <a:avLst/>
          </a:prstGeom>
          <a:noFill/>
        </p:spPr>
      </p:pic>
      <p:pic>
        <p:nvPicPr>
          <p:cNvPr id="10242" name="Picture 2" descr="C:\Users\user\Desktop\ТРУД\дворник.jpg"/>
          <p:cNvPicPr>
            <a:picLocks noChangeAspect="1" noChangeArrowheads="1"/>
          </p:cNvPicPr>
          <p:nvPr/>
        </p:nvPicPr>
        <p:blipFill>
          <a:blip r:embed="rId5" cstate="print"/>
          <a:srcRect l="20600" t="-399" r="23960"/>
          <a:stretch>
            <a:fillRect/>
          </a:stretch>
        </p:blipFill>
        <p:spPr bwMode="auto">
          <a:xfrm>
            <a:off x="179512" y="2708920"/>
            <a:ext cx="3122375" cy="41490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ТРУД\ramka-detskaya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ÐÐ°Ð´Ð°ÑÐ¸ Ð² ÐÐÐ£"/>
          <p:cNvPicPr/>
          <p:nvPr/>
        </p:nvPicPr>
        <p:blipFill>
          <a:blip r:embed="rId3" cstate="print"/>
          <a:srcRect l="11211" t="33004" r="23332" b="43535"/>
          <a:stretch>
            <a:fillRect/>
          </a:stretch>
        </p:blipFill>
        <p:spPr bwMode="auto">
          <a:xfrm>
            <a:off x="251520" y="260648"/>
            <a:ext cx="504056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7" name="Picture 1" descr="C:\Users\user\Desktop\ТРУД\фото труд\IMG_3097.JPG"/>
          <p:cNvPicPr>
            <a:picLocks noChangeAspect="1" noChangeArrowheads="1"/>
          </p:cNvPicPr>
          <p:nvPr/>
        </p:nvPicPr>
        <p:blipFill>
          <a:blip r:embed="rId4" cstate="print"/>
          <a:srcRect l="29525" t="23750" r="16138" b="11151"/>
          <a:stretch>
            <a:fillRect/>
          </a:stretch>
        </p:blipFill>
        <p:spPr bwMode="auto">
          <a:xfrm>
            <a:off x="4139952" y="2276872"/>
            <a:ext cx="4824536" cy="43350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ТРУД\ramka-detskaya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5602" name="Picture 2" descr="C:\Users\user\Desktop\ТРУД\фото труд\IMG_3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227</Words>
  <Application>Microsoft Office PowerPoint</Application>
  <PresentationFormat>Экран (4:3)</PresentationFormat>
  <Paragraphs>39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Труд детей в природе. Организация труда в природе у дошкольников.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Задачи: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ВИДЫ ТРУДА </vt:lpstr>
      <vt:lpstr>Труд в природе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Трудовое воспитание – это гармония трёх начал: надо, трудно и прекрасно! В. А. Сухомлинский.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23</cp:revision>
  <dcterms:created xsi:type="dcterms:W3CDTF">2019-01-27T14:04:07Z</dcterms:created>
  <dcterms:modified xsi:type="dcterms:W3CDTF">2019-10-15T19:03:45Z</dcterms:modified>
</cp:coreProperties>
</file>