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6" r:id="rId3"/>
    <p:sldId id="257" r:id="rId4"/>
    <p:sldId id="258" r:id="rId5"/>
    <p:sldId id="259" r:id="rId6"/>
    <p:sldId id="260" r:id="rId7"/>
    <p:sldId id="263" r:id="rId8"/>
    <p:sldId id="261" r:id="rId9"/>
    <p:sldId id="262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BD2"/>
    <a:srgbClr val="CC0099"/>
    <a:srgbClr val="F4EE00"/>
    <a:srgbClr val="7CBF33"/>
    <a:srgbClr val="EAB200"/>
    <a:srgbClr val="C49500"/>
    <a:srgbClr val="009644"/>
    <a:srgbClr val="FEBFBA"/>
    <a:srgbClr val="FFD243"/>
    <a:srgbClr val="D475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752B4-1FE7-4B0F-BBEF-FB862D8E26CE}" type="datetimeFigureOut">
              <a:rPr lang="ru-RU" smtClean="0"/>
              <a:t>25.02.2018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72DD3-76EC-4673-9DC2-690BEAA7BB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4769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752B4-1FE7-4B0F-BBEF-FB862D8E26CE}" type="datetimeFigureOut">
              <a:rPr lang="ru-RU" smtClean="0"/>
              <a:t>25.02.2018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72DD3-76EC-4673-9DC2-690BEAA7BB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7360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752B4-1FE7-4B0F-BBEF-FB862D8E26CE}" type="datetimeFigureOut">
              <a:rPr lang="ru-RU" smtClean="0"/>
              <a:t>25.02.2018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72DD3-76EC-4673-9DC2-690BEAA7BB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5826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752B4-1FE7-4B0F-BBEF-FB862D8E26CE}" type="datetimeFigureOut">
              <a:rPr lang="ru-RU" smtClean="0"/>
              <a:t>25.02.2018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72DD3-76EC-4673-9DC2-690BEAA7BB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438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752B4-1FE7-4B0F-BBEF-FB862D8E26CE}" type="datetimeFigureOut">
              <a:rPr lang="ru-RU" smtClean="0"/>
              <a:t>25.02.2018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72DD3-76EC-4673-9DC2-690BEAA7BB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9964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752B4-1FE7-4B0F-BBEF-FB862D8E26CE}" type="datetimeFigureOut">
              <a:rPr lang="ru-RU" smtClean="0"/>
              <a:t>25.02.2018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72DD3-76EC-4673-9DC2-690BEAA7BB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8583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752B4-1FE7-4B0F-BBEF-FB862D8E26CE}" type="datetimeFigureOut">
              <a:rPr lang="ru-RU" smtClean="0"/>
              <a:t>25.02.2018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72DD3-76EC-4673-9DC2-690BEAA7BB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1624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752B4-1FE7-4B0F-BBEF-FB862D8E26CE}" type="datetimeFigureOut">
              <a:rPr lang="ru-RU" smtClean="0"/>
              <a:t>25.02.2018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72DD3-76EC-4673-9DC2-690BEAA7BB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5562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752B4-1FE7-4B0F-BBEF-FB862D8E26CE}" type="datetimeFigureOut">
              <a:rPr lang="ru-RU" smtClean="0"/>
              <a:t>25.02.2018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72DD3-76EC-4673-9DC2-690BEAA7BB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6215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752B4-1FE7-4B0F-BBEF-FB862D8E26CE}" type="datetimeFigureOut">
              <a:rPr lang="ru-RU" smtClean="0"/>
              <a:t>25.02.2018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72DD3-76EC-4673-9DC2-690BEAA7BB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1668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752B4-1FE7-4B0F-BBEF-FB862D8E26CE}" type="datetimeFigureOut">
              <a:rPr lang="ru-RU" smtClean="0"/>
              <a:t>25.02.2018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72DD3-76EC-4673-9DC2-690BEAA7BB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3031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8752B4-1FE7-4B0F-BBEF-FB862D8E26CE}" type="datetimeFigureOut">
              <a:rPr lang="ru-RU" smtClean="0"/>
              <a:t>25.02.2018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772DD3-76EC-4673-9DC2-690BEAA7BB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3509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143000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7030A0"/>
                </a:solidFill>
              </a:rPr>
              <a:t>Муниципальное дошкольное образовательное учреждение</a:t>
            </a:r>
            <a:br>
              <a:rPr lang="ru-RU" sz="1800" b="1" dirty="0" smtClean="0">
                <a:solidFill>
                  <a:srgbClr val="7030A0"/>
                </a:solidFill>
              </a:rPr>
            </a:br>
            <a:r>
              <a:rPr lang="ru-RU" sz="1800" b="1" dirty="0" smtClean="0">
                <a:solidFill>
                  <a:srgbClr val="7030A0"/>
                </a:solidFill>
              </a:rPr>
              <a:t>детский сад «Росинка»</a:t>
            </a:r>
            <a:br>
              <a:rPr lang="ru-RU" sz="1800" b="1" dirty="0" smtClean="0">
                <a:solidFill>
                  <a:srgbClr val="7030A0"/>
                </a:solidFill>
              </a:rPr>
            </a:br>
            <a:r>
              <a:rPr lang="ru-RU" sz="3200" b="1" dirty="0" smtClean="0">
                <a:solidFill>
                  <a:srgbClr val="CC0099"/>
                </a:solidFill>
              </a:rPr>
              <a:t>Презентация</a:t>
            </a:r>
            <a:endParaRPr lang="ru-RU" sz="1800" b="1" dirty="0">
              <a:solidFill>
                <a:srgbClr val="CC0099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410448"/>
            <a:ext cx="8229600" cy="462253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rgbClr val="CC0099"/>
                </a:solidFill>
              </a:rPr>
              <a:t>к</a:t>
            </a:r>
            <a:r>
              <a:rPr lang="ru-RU" b="1" dirty="0" smtClean="0">
                <a:solidFill>
                  <a:srgbClr val="CC0099"/>
                </a:solidFill>
              </a:rPr>
              <a:t> мастер-классу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CC0099"/>
                </a:solidFill>
              </a:rPr>
              <a:t>«Волшебная страна»</a:t>
            </a:r>
          </a:p>
          <a:p>
            <a:pPr marL="0" indent="0" algn="ctr">
              <a:buNone/>
            </a:pPr>
            <a:r>
              <a:rPr lang="ru-RU" sz="2800" b="1" dirty="0" smtClean="0">
                <a:solidFill>
                  <a:srgbClr val="CC0099"/>
                </a:solidFill>
              </a:rPr>
              <a:t>Для участников межмуниципального семинара «Эффективные практики ФГОС ДО»</a:t>
            </a:r>
          </a:p>
          <a:p>
            <a:pPr marL="0" indent="0" algn="ctr">
              <a:buNone/>
            </a:pPr>
            <a:endParaRPr lang="ru-RU" sz="2000" b="1" dirty="0"/>
          </a:p>
          <a:p>
            <a:pPr marL="0" indent="0" algn="ctr">
              <a:buNone/>
            </a:pPr>
            <a:r>
              <a:rPr lang="ru-RU" sz="2000" b="1" dirty="0" smtClean="0">
                <a:solidFill>
                  <a:srgbClr val="7030A0"/>
                </a:solidFill>
              </a:rPr>
              <a:t>                                                                                 Подготовил: воспитатель</a:t>
            </a:r>
          </a:p>
          <a:p>
            <a:pPr marL="0" indent="0" algn="ctr">
              <a:buNone/>
            </a:pPr>
            <a:r>
              <a:rPr lang="ru-RU" sz="2000" b="1" dirty="0">
                <a:solidFill>
                  <a:srgbClr val="7030A0"/>
                </a:solidFill>
              </a:rPr>
              <a:t> </a:t>
            </a:r>
            <a:r>
              <a:rPr lang="ru-RU" sz="2000" b="1" dirty="0" smtClean="0">
                <a:solidFill>
                  <a:srgbClr val="7030A0"/>
                </a:solidFill>
              </a:rPr>
              <a:t>                                                                           МДОУ детского сада </a:t>
            </a:r>
          </a:p>
          <a:p>
            <a:pPr marL="0" indent="0" algn="ctr">
              <a:buNone/>
            </a:pPr>
            <a:r>
              <a:rPr lang="ru-RU" sz="2000" b="1" dirty="0" smtClean="0">
                <a:solidFill>
                  <a:srgbClr val="7030A0"/>
                </a:solidFill>
              </a:rPr>
              <a:t>                                                                             «Росинка»</a:t>
            </a:r>
          </a:p>
          <a:p>
            <a:pPr marL="0" indent="0" algn="ctr">
              <a:buNone/>
            </a:pPr>
            <a:r>
              <a:rPr lang="ru-RU" sz="2000" b="1" dirty="0" smtClean="0">
                <a:solidFill>
                  <a:srgbClr val="7030A0"/>
                </a:solidFill>
              </a:rPr>
              <a:t>                                                                            Желтикова О.В.</a:t>
            </a:r>
          </a:p>
          <a:p>
            <a:pPr marL="0" indent="0" algn="ctr">
              <a:buNone/>
            </a:pPr>
            <a:endParaRPr lang="ru-RU" sz="1800" b="1" dirty="0">
              <a:solidFill>
                <a:srgbClr val="CC0099"/>
              </a:solidFill>
            </a:endParaRPr>
          </a:p>
          <a:p>
            <a:pPr marL="0" indent="0" algn="ctr">
              <a:buNone/>
            </a:pPr>
            <a:r>
              <a:rPr lang="ru-RU" sz="2000" b="1" dirty="0" smtClean="0">
                <a:solidFill>
                  <a:srgbClr val="CC0099"/>
                </a:solidFill>
              </a:rPr>
              <a:t>                                                     </a:t>
            </a:r>
            <a:r>
              <a:rPr lang="ru-RU" sz="2000" b="1" dirty="0" smtClean="0"/>
              <a:t>                                           </a:t>
            </a:r>
            <a:endParaRPr lang="ru-RU" sz="2000" b="1" dirty="0"/>
          </a:p>
        </p:txBody>
      </p:sp>
      <p:sp>
        <p:nvSpPr>
          <p:cNvPr id="4" name="Прямоугольник 3"/>
          <p:cNvSpPr/>
          <p:nvPr/>
        </p:nvSpPr>
        <p:spPr>
          <a:xfrm rot="10800000" flipV="1">
            <a:off x="1619672" y="5730054"/>
            <a:ext cx="56886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Мышкин</a:t>
            </a:r>
          </a:p>
          <a:p>
            <a:pPr algn="ctr"/>
            <a:r>
              <a:rPr lang="ru-RU" b="1" dirty="0">
                <a:solidFill>
                  <a:srgbClr val="7030A0"/>
                </a:solidFill>
              </a:rPr>
              <a:t>а</a:t>
            </a:r>
            <a:r>
              <a:rPr lang="ru-RU" b="1" dirty="0" smtClean="0">
                <a:solidFill>
                  <a:srgbClr val="7030A0"/>
                </a:solidFill>
              </a:rPr>
              <a:t>прель 2017 год</a:t>
            </a:r>
            <a:endParaRPr lang="ru-RU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362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644">
            <a:alpha val="2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Евгений\Рабочий стол\vector-people-hold-hands-945305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60648"/>
            <a:ext cx="6984776" cy="6254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вал 4"/>
          <p:cNvSpPr/>
          <p:nvPr/>
        </p:nvSpPr>
        <p:spPr>
          <a:xfrm>
            <a:off x="3059832" y="1772816"/>
            <a:ext cx="3276364" cy="3096344"/>
          </a:xfrm>
          <a:prstGeom prst="ellipse">
            <a:avLst/>
          </a:prstGeom>
          <a:solidFill>
            <a:srgbClr val="F4EE00"/>
          </a:solidFill>
          <a:ln w="9525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1682" y="2708920"/>
            <a:ext cx="4216660" cy="113813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Спасибо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 внимание!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4173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-8338" y="0"/>
            <a:ext cx="7892706" cy="6237312"/>
          </a:xfrm>
          <a:prstGeom prst="rtTriangle">
            <a:avLst/>
          </a:prstGeom>
          <a:gradFill flip="none" rotWithShape="1">
            <a:gsLst>
              <a:gs pos="0">
                <a:srgbClr val="FF0000">
                  <a:alpha val="39000"/>
                </a:srgbClr>
              </a:gs>
              <a:gs pos="47000">
                <a:schemeClr val="bg1"/>
              </a:gs>
            </a:gsLst>
            <a:lin ang="189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95536" y="5085184"/>
            <a:ext cx="6414685" cy="10086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cap="all" dirty="0" smtClean="0">
                <a:ln w="0"/>
                <a:solidFill>
                  <a:srgbClr val="009BD2"/>
                </a:solidFill>
                <a:effectLst>
                  <a:reflection blurRad="12700" stA="50000" endPos="50000" dist="5000" dir="5400000" sy="-100000" rotWithShape="0"/>
                </a:effectLst>
              </a:rPr>
              <a:t>«</a:t>
            </a:r>
            <a:r>
              <a:rPr lang="ru-RU" sz="3200" b="1" cap="all" dirty="0" smtClean="0">
                <a:ln w="0"/>
                <a:solidFill>
                  <a:srgbClr val="009BD2"/>
                </a:solidFill>
                <a:effectLst>
                  <a:reflection blurRad="12700" stA="50000" endPos="50000" dist="5000" dir="5400000" sy="-100000" rotWithShape="0"/>
                </a:effectLst>
              </a:rPr>
              <a:t>Арт-терапия в работе с детьми с ОВЗ»</a:t>
            </a:r>
          </a:p>
          <a:p>
            <a:endParaRPr lang="ru-RU" sz="3200" b="1" cap="all" dirty="0" smtClean="0">
              <a:ln w="0"/>
              <a:solidFill>
                <a:srgbClr val="009BD2"/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endParaRPr lang="ru-RU" sz="2800" b="1" cap="all" dirty="0">
              <a:ln w="0"/>
              <a:solidFill>
                <a:srgbClr val="009BD2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027" name="Picture 3" descr="C:\Documents and Settings\Евгений\Рабочий стол\здоровье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014" y="1196752"/>
            <a:ext cx="6048673" cy="4321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2681725" y="404664"/>
            <a:ext cx="6270669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8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«Волшебная страна»</a:t>
            </a:r>
            <a:endParaRPr lang="ru-RU" sz="28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14989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7092280" cy="2095058"/>
          </a:xfrm>
          <a:prstGeom prst="rect">
            <a:avLst/>
          </a:prstGeom>
          <a:solidFill>
            <a:srgbClr val="7CBF3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C:\Documents and Settings\Евгений\Рабочий стол\depositphotos_26661459-Happy-ki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97798"/>
            <a:ext cx="5385131" cy="4761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9176"/>
            <a:ext cx="6768752" cy="1509623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Цель:</a:t>
            </a:r>
            <a:b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Показать способы коррекции негативных эмоциональных состояний детей с ОВЗ с помощью средств арт-терапии.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061932" y="0"/>
            <a:ext cx="2082068" cy="2095058"/>
          </a:xfrm>
          <a:prstGeom prst="rect">
            <a:avLst/>
          </a:prstGeom>
          <a:solidFill>
            <a:srgbClr val="009BD2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9405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4000">
              <a:srgbClr val="A3F35B"/>
            </a:gs>
            <a:gs pos="100000">
              <a:srgbClr val="10E0FC">
                <a:alpha val="77000"/>
              </a:srgb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880" y="274638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ВИДЫ АРТ-ТЕРАПИИ</a:t>
            </a:r>
            <a:endParaRPr lang="ru-RU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1187624" y="1749753"/>
            <a:ext cx="7056784" cy="4335100"/>
            <a:chOff x="2749896" y="1411594"/>
            <a:chExt cx="3644206" cy="4034810"/>
          </a:xfrm>
        </p:grpSpPr>
        <p:sp>
          <p:nvSpPr>
            <p:cNvPr id="9" name="Полилиния 8"/>
            <p:cNvSpPr/>
            <p:nvPr/>
          </p:nvSpPr>
          <p:spPr>
            <a:xfrm rot="16200000">
              <a:off x="4402775" y="2683598"/>
              <a:ext cx="338449" cy="33050"/>
            </a:xfrm>
            <a:custGeom>
              <a:avLst/>
              <a:gdLst>
                <a:gd name="connsiteX0" fmla="*/ 0 w 338449"/>
                <a:gd name="connsiteY0" fmla="*/ 16525 h 33050"/>
                <a:gd name="connsiteX1" fmla="*/ 338449 w 338449"/>
                <a:gd name="connsiteY1" fmla="*/ 16525 h 3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38449" h="33050">
                  <a:moveTo>
                    <a:pt x="0" y="16525"/>
                  </a:moveTo>
                  <a:lnTo>
                    <a:pt x="338449" y="16525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3464" tIns="8064" rIns="173463" bIns="8064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500" kern="1200"/>
            </a:p>
          </p:txBody>
        </p:sp>
        <p:sp>
          <p:nvSpPr>
            <p:cNvPr id="10" name="Полилиния 9"/>
            <p:cNvSpPr/>
            <p:nvPr/>
          </p:nvSpPr>
          <p:spPr>
            <a:xfrm>
              <a:off x="4012348" y="1411594"/>
              <a:ext cx="1119303" cy="1119303"/>
            </a:xfrm>
            <a:custGeom>
              <a:avLst/>
              <a:gdLst>
                <a:gd name="connsiteX0" fmla="*/ 0 w 1119303"/>
                <a:gd name="connsiteY0" fmla="*/ 559652 h 1119303"/>
                <a:gd name="connsiteX1" fmla="*/ 559652 w 1119303"/>
                <a:gd name="connsiteY1" fmla="*/ 0 h 1119303"/>
                <a:gd name="connsiteX2" fmla="*/ 1119304 w 1119303"/>
                <a:gd name="connsiteY2" fmla="*/ 559652 h 1119303"/>
                <a:gd name="connsiteX3" fmla="*/ 559652 w 1119303"/>
                <a:gd name="connsiteY3" fmla="*/ 1119304 h 1119303"/>
                <a:gd name="connsiteX4" fmla="*/ 0 w 1119303"/>
                <a:gd name="connsiteY4" fmla="*/ 559652 h 1119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9303" h="1119303">
                  <a:moveTo>
                    <a:pt x="0" y="559652"/>
                  </a:moveTo>
                  <a:cubicBezTo>
                    <a:pt x="0" y="250565"/>
                    <a:pt x="250565" y="0"/>
                    <a:pt x="559652" y="0"/>
                  </a:cubicBezTo>
                  <a:cubicBezTo>
                    <a:pt x="868739" y="0"/>
                    <a:pt x="1119304" y="250565"/>
                    <a:pt x="1119304" y="559652"/>
                  </a:cubicBezTo>
                  <a:cubicBezTo>
                    <a:pt x="1119304" y="868739"/>
                    <a:pt x="868739" y="1119304"/>
                    <a:pt x="559652" y="1119304"/>
                  </a:cubicBezTo>
                  <a:cubicBezTo>
                    <a:pt x="250565" y="1119304"/>
                    <a:pt x="0" y="868739"/>
                    <a:pt x="0" y="559652"/>
                  </a:cubicBezTo>
                  <a:close/>
                </a:path>
              </a:pathLst>
            </a:custGeom>
            <a:solidFill>
              <a:srgbClr val="D47516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8998" tIns="168998" rIns="168998" bIns="168998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kern="1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Художественная</a:t>
              </a:r>
              <a:endParaRPr lang="ru-RU" sz="800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Полилиния 10"/>
            <p:cNvSpPr/>
            <p:nvPr/>
          </p:nvSpPr>
          <p:spPr>
            <a:xfrm rot="19800000">
              <a:off x="5034000" y="3048036"/>
              <a:ext cx="338449" cy="33050"/>
            </a:xfrm>
            <a:custGeom>
              <a:avLst/>
              <a:gdLst>
                <a:gd name="connsiteX0" fmla="*/ 0 w 338449"/>
                <a:gd name="connsiteY0" fmla="*/ 16525 h 33050"/>
                <a:gd name="connsiteX1" fmla="*/ 338449 w 338449"/>
                <a:gd name="connsiteY1" fmla="*/ 16525 h 3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38449" h="33050">
                  <a:moveTo>
                    <a:pt x="0" y="16525"/>
                  </a:moveTo>
                  <a:lnTo>
                    <a:pt x="338449" y="16525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3463" tIns="8064" rIns="173463" bIns="8063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500" kern="1200"/>
            </a:p>
          </p:txBody>
        </p:sp>
        <p:sp>
          <p:nvSpPr>
            <p:cNvPr id="12" name="Полилиния 11"/>
            <p:cNvSpPr/>
            <p:nvPr/>
          </p:nvSpPr>
          <p:spPr>
            <a:xfrm>
              <a:off x="5274799" y="2140471"/>
              <a:ext cx="1119303" cy="1119303"/>
            </a:xfrm>
            <a:custGeom>
              <a:avLst/>
              <a:gdLst>
                <a:gd name="connsiteX0" fmla="*/ 0 w 1119303"/>
                <a:gd name="connsiteY0" fmla="*/ 559652 h 1119303"/>
                <a:gd name="connsiteX1" fmla="*/ 559652 w 1119303"/>
                <a:gd name="connsiteY1" fmla="*/ 0 h 1119303"/>
                <a:gd name="connsiteX2" fmla="*/ 1119304 w 1119303"/>
                <a:gd name="connsiteY2" fmla="*/ 559652 h 1119303"/>
                <a:gd name="connsiteX3" fmla="*/ 559652 w 1119303"/>
                <a:gd name="connsiteY3" fmla="*/ 1119304 h 1119303"/>
                <a:gd name="connsiteX4" fmla="*/ 0 w 1119303"/>
                <a:gd name="connsiteY4" fmla="*/ 559652 h 1119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9303" h="1119303">
                  <a:moveTo>
                    <a:pt x="0" y="559652"/>
                  </a:moveTo>
                  <a:cubicBezTo>
                    <a:pt x="0" y="250565"/>
                    <a:pt x="250565" y="0"/>
                    <a:pt x="559652" y="0"/>
                  </a:cubicBezTo>
                  <a:cubicBezTo>
                    <a:pt x="868739" y="0"/>
                    <a:pt x="1119304" y="250565"/>
                    <a:pt x="1119304" y="559652"/>
                  </a:cubicBezTo>
                  <a:cubicBezTo>
                    <a:pt x="1119304" y="868739"/>
                    <a:pt x="868739" y="1119304"/>
                    <a:pt x="559652" y="1119304"/>
                  </a:cubicBezTo>
                  <a:cubicBezTo>
                    <a:pt x="250565" y="1119304"/>
                    <a:pt x="0" y="868739"/>
                    <a:pt x="0" y="559652"/>
                  </a:cubicBezTo>
                  <a:close/>
                </a:path>
              </a:pathLst>
            </a:custGeom>
            <a:solidFill>
              <a:srgbClr val="009BD2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8998" tIns="168998" rIns="168998" bIns="168998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Танцевальная</a:t>
              </a:r>
              <a:endParaRPr lang="ru-RU" sz="1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" name="Полилиния 12"/>
            <p:cNvSpPr/>
            <p:nvPr/>
          </p:nvSpPr>
          <p:spPr>
            <a:xfrm rot="1800000">
              <a:off x="5034000" y="3776913"/>
              <a:ext cx="338449" cy="33050"/>
            </a:xfrm>
            <a:custGeom>
              <a:avLst/>
              <a:gdLst>
                <a:gd name="connsiteX0" fmla="*/ 0 w 338449"/>
                <a:gd name="connsiteY0" fmla="*/ 16525 h 33050"/>
                <a:gd name="connsiteX1" fmla="*/ 338449 w 338449"/>
                <a:gd name="connsiteY1" fmla="*/ 16525 h 3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38449" h="33050">
                  <a:moveTo>
                    <a:pt x="0" y="16525"/>
                  </a:moveTo>
                  <a:lnTo>
                    <a:pt x="338449" y="16525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3463" tIns="8063" rIns="173463" bIns="8064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500" kern="1200"/>
            </a:p>
          </p:txBody>
        </p:sp>
        <p:sp>
          <p:nvSpPr>
            <p:cNvPr id="14" name="Полилиния 13"/>
            <p:cNvSpPr/>
            <p:nvPr/>
          </p:nvSpPr>
          <p:spPr>
            <a:xfrm>
              <a:off x="5274799" y="3598224"/>
              <a:ext cx="1119303" cy="1119303"/>
            </a:xfrm>
            <a:custGeom>
              <a:avLst/>
              <a:gdLst>
                <a:gd name="connsiteX0" fmla="*/ 0 w 1119303"/>
                <a:gd name="connsiteY0" fmla="*/ 559652 h 1119303"/>
                <a:gd name="connsiteX1" fmla="*/ 559652 w 1119303"/>
                <a:gd name="connsiteY1" fmla="*/ 0 h 1119303"/>
                <a:gd name="connsiteX2" fmla="*/ 1119304 w 1119303"/>
                <a:gd name="connsiteY2" fmla="*/ 559652 h 1119303"/>
                <a:gd name="connsiteX3" fmla="*/ 559652 w 1119303"/>
                <a:gd name="connsiteY3" fmla="*/ 1119304 h 1119303"/>
                <a:gd name="connsiteX4" fmla="*/ 0 w 1119303"/>
                <a:gd name="connsiteY4" fmla="*/ 559652 h 1119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9303" h="1119303">
                  <a:moveTo>
                    <a:pt x="0" y="559652"/>
                  </a:moveTo>
                  <a:cubicBezTo>
                    <a:pt x="0" y="250565"/>
                    <a:pt x="250565" y="0"/>
                    <a:pt x="559652" y="0"/>
                  </a:cubicBezTo>
                  <a:cubicBezTo>
                    <a:pt x="868739" y="0"/>
                    <a:pt x="1119304" y="250565"/>
                    <a:pt x="1119304" y="559652"/>
                  </a:cubicBezTo>
                  <a:cubicBezTo>
                    <a:pt x="1119304" y="868739"/>
                    <a:pt x="868739" y="1119304"/>
                    <a:pt x="559652" y="1119304"/>
                  </a:cubicBezTo>
                  <a:cubicBezTo>
                    <a:pt x="250565" y="1119304"/>
                    <a:pt x="0" y="868739"/>
                    <a:pt x="0" y="559652"/>
                  </a:cubicBezTo>
                  <a:close/>
                </a:path>
              </a:pathLst>
            </a:custGeom>
            <a:solidFill>
              <a:srgbClr val="009644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8998" tIns="168998" rIns="168998" bIns="168998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Музыкальная</a:t>
              </a:r>
              <a:endParaRPr lang="ru-RU" sz="8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" name="Полилиния 14"/>
            <p:cNvSpPr/>
            <p:nvPr/>
          </p:nvSpPr>
          <p:spPr>
            <a:xfrm rot="5400000">
              <a:off x="4402775" y="4141351"/>
              <a:ext cx="338449" cy="33050"/>
            </a:xfrm>
            <a:custGeom>
              <a:avLst/>
              <a:gdLst>
                <a:gd name="connsiteX0" fmla="*/ 0 w 338449"/>
                <a:gd name="connsiteY0" fmla="*/ 16525 h 33050"/>
                <a:gd name="connsiteX1" fmla="*/ 338449 w 338449"/>
                <a:gd name="connsiteY1" fmla="*/ 16525 h 3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38449" h="33050">
                  <a:moveTo>
                    <a:pt x="0" y="16525"/>
                  </a:moveTo>
                  <a:lnTo>
                    <a:pt x="338449" y="16525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3463" tIns="8064" rIns="173464" bIns="8064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500" kern="1200"/>
            </a:p>
          </p:txBody>
        </p:sp>
        <p:sp>
          <p:nvSpPr>
            <p:cNvPr id="16" name="Полилиния 15"/>
            <p:cNvSpPr/>
            <p:nvPr/>
          </p:nvSpPr>
          <p:spPr>
            <a:xfrm>
              <a:off x="4012348" y="4327101"/>
              <a:ext cx="1119303" cy="1119303"/>
            </a:xfrm>
            <a:custGeom>
              <a:avLst/>
              <a:gdLst>
                <a:gd name="connsiteX0" fmla="*/ 0 w 1119303"/>
                <a:gd name="connsiteY0" fmla="*/ 559652 h 1119303"/>
                <a:gd name="connsiteX1" fmla="*/ 559652 w 1119303"/>
                <a:gd name="connsiteY1" fmla="*/ 0 h 1119303"/>
                <a:gd name="connsiteX2" fmla="*/ 1119304 w 1119303"/>
                <a:gd name="connsiteY2" fmla="*/ 559652 h 1119303"/>
                <a:gd name="connsiteX3" fmla="*/ 559652 w 1119303"/>
                <a:gd name="connsiteY3" fmla="*/ 1119304 h 1119303"/>
                <a:gd name="connsiteX4" fmla="*/ 0 w 1119303"/>
                <a:gd name="connsiteY4" fmla="*/ 559652 h 1119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9303" h="1119303">
                  <a:moveTo>
                    <a:pt x="0" y="559652"/>
                  </a:moveTo>
                  <a:cubicBezTo>
                    <a:pt x="0" y="250565"/>
                    <a:pt x="250565" y="0"/>
                    <a:pt x="559652" y="0"/>
                  </a:cubicBezTo>
                  <a:cubicBezTo>
                    <a:pt x="868739" y="0"/>
                    <a:pt x="1119304" y="250565"/>
                    <a:pt x="1119304" y="559652"/>
                  </a:cubicBezTo>
                  <a:cubicBezTo>
                    <a:pt x="1119304" y="868739"/>
                    <a:pt x="868739" y="1119304"/>
                    <a:pt x="559652" y="1119304"/>
                  </a:cubicBezTo>
                  <a:cubicBezTo>
                    <a:pt x="250565" y="1119304"/>
                    <a:pt x="0" y="868739"/>
                    <a:pt x="0" y="559652"/>
                  </a:cubicBezTo>
                  <a:close/>
                </a:path>
              </a:pathLst>
            </a:custGeom>
            <a:solidFill>
              <a:srgbClr val="FF0000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8998" tIns="168998" rIns="168998" bIns="168998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Игровая</a:t>
              </a:r>
              <a:endParaRPr lang="ru-RU" sz="8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" name="Полилиния 16"/>
            <p:cNvSpPr/>
            <p:nvPr/>
          </p:nvSpPr>
          <p:spPr>
            <a:xfrm rot="19800000">
              <a:off x="3771549" y="3776912"/>
              <a:ext cx="338450" cy="33051"/>
            </a:xfrm>
            <a:custGeom>
              <a:avLst/>
              <a:gdLst>
                <a:gd name="connsiteX0" fmla="*/ 0 w 338449"/>
                <a:gd name="connsiteY0" fmla="*/ 16525 h 33050"/>
                <a:gd name="connsiteX1" fmla="*/ 338449 w 338449"/>
                <a:gd name="connsiteY1" fmla="*/ 16525 h 3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38449" h="33050">
                  <a:moveTo>
                    <a:pt x="338449" y="16525"/>
                  </a:moveTo>
                  <a:lnTo>
                    <a:pt x="0" y="16525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3462" tIns="8064" rIns="173465" bIns="8064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500" kern="1200"/>
            </a:p>
          </p:txBody>
        </p:sp>
        <p:sp>
          <p:nvSpPr>
            <p:cNvPr id="18" name="Полилиния 17"/>
            <p:cNvSpPr/>
            <p:nvPr/>
          </p:nvSpPr>
          <p:spPr>
            <a:xfrm>
              <a:off x="2749896" y="3598224"/>
              <a:ext cx="1119303" cy="1119303"/>
            </a:xfrm>
            <a:custGeom>
              <a:avLst/>
              <a:gdLst>
                <a:gd name="connsiteX0" fmla="*/ 0 w 1119303"/>
                <a:gd name="connsiteY0" fmla="*/ 559652 h 1119303"/>
                <a:gd name="connsiteX1" fmla="*/ 559652 w 1119303"/>
                <a:gd name="connsiteY1" fmla="*/ 0 h 1119303"/>
                <a:gd name="connsiteX2" fmla="*/ 1119304 w 1119303"/>
                <a:gd name="connsiteY2" fmla="*/ 559652 h 1119303"/>
                <a:gd name="connsiteX3" fmla="*/ 559652 w 1119303"/>
                <a:gd name="connsiteY3" fmla="*/ 1119304 h 1119303"/>
                <a:gd name="connsiteX4" fmla="*/ 0 w 1119303"/>
                <a:gd name="connsiteY4" fmla="*/ 559652 h 1119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9303" h="1119303">
                  <a:moveTo>
                    <a:pt x="0" y="559652"/>
                  </a:moveTo>
                  <a:cubicBezTo>
                    <a:pt x="0" y="250565"/>
                    <a:pt x="250565" y="0"/>
                    <a:pt x="559652" y="0"/>
                  </a:cubicBezTo>
                  <a:cubicBezTo>
                    <a:pt x="868739" y="0"/>
                    <a:pt x="1119304" y="250565"/>
                    <a:pt x="1119304" y="559652"/>
                  </a:cubicBezTo>
                  <a:cubicBezTo>
                    <a:pt x="1119304" y="868739"/>
                    <a:pt x="868739" y="1119304"/>
                    <a:pt x="559652" y="1119304"/>
                  </a:cubicBezTo>
                  <a:cubicBezTo>
                    <a:pt x="250565" y="1119304"/>
                    <a:pt x="0" y="868739"/>
                    <a:pt x="0" y="559652"/>
                  </a:cubicBezTo>
                  <a:close/>
                </a:path>
              </a:pathLst>
            </a:custGeom>
            <a:solidFill>
              <a:srgbClr val="CC0099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8998" tIns="168998" rIns="168998" bIns="168998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Сказкотерапия</a:t>
              </a:r>
              <a:endParaRPr lang="ru-RU" sz="1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9" name="Полилиния 18"/>
            <p:cNvSpPr/>
            <p:nvPr/>
          </p:nvSpPr>
          <p:spPr>
            <a:xfrm rot="1800000">
              <a:off x="3771549" y="3048035"/>
              <a:ext cx="338449" cy="33051"/>
            </a:xfrm>
            <a:custGeom>
              <a:avLst/>
              <a:gdLst>
                <a:gd name="connsiteX0" fmla="*/ 0 w 338449"/>
                <a:gd name="connsiteY0" fmla="*/ 16525 h 33050"/>
                <a:gd name="connsiteX1" fmla="*/ 338449 w 338449"/>
                <a:gd name="connsiteY1" fmla="*/ 16525 h 3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38449" h="33050">
                  <a:moveTo>
                    <a:pt x="338449" y="16525"/>
                  </a:moveTo>
                  <a:lnTo>
                    <a:pt x="0" y="16525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3463" tIns="8064" rIns="173463" bIns="8064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500" kern="1200"/>
            </a:p>
          </p:txBody>
        </p:sp>
        <p:sp>
          <p:nvSpPr>
            <p:cNvPr id="20" name="Полилиния 19"/>
            <p:cNvSpPr/>
            <p:nvPr/>
          </p:nvSpPr>
          <p:spPr>
            <a:xfrm>
              <a:off x="2749896" y="2140471"/>
              <a:ext cx="1119303" cy="1119303"/>
            </a:xfrm>
            <a:custGeom>
              <a:avLst/>
              <a:gdLst>
                <a:gd name="connsiteX0" fmla="*/ 0 w 1119303"/>
                <a:gd name="connsiteY0" fmla="*/ 559652 h 1119303"/>
                <a:gd name="connsiteX1" fmla="*/ 559652 w 1119303"/>
                <a:gd name="connsiteY1" fmla="*/ 0 h 1119303"/>
                <a:gd name="connsiteX2" fmla="*/ 1119304 w 1119303"/>
                <a:gd name="connsiteY2" fmla="*/ 559652 h 1119303"/>
                <a:gd name="connsiteX3" fmla="*/ 559652 w 1119303"/>
                <a:gd name="connsiteY3" fmla="*/ 1119304 h 1119303"/>
                <a:gd name="connsiteX4" fmla="*/ 0 w 1119303"/>
                <a:gd name="connsiteY4" fmla="*/ 559652 h 1119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9303" h="1119303">
                  <a:moveTo>
                    <a:pt x="0" y="559652"/>
                  </a:moveTo>
                  <a:cubicBezTo>
                    <a:pt x="0" y="250565"/>
                    <a:pt x="250565" y="0"/>
                    <a:pt x="559652" y="0"/>
                  </a:cubicBezTo>
                  <a:cubicBezTo>
                    <a:pt x="868739" y="0"/>
                    <a:pt x="1119304" y="250565"/>
                    <a:pt x="1119304" y="559652"/>
                  </a:cubicBezTo>
                  <a:cubicBezTo>
                    <a:pt x="1119304" y="868739"/>
                    <a:pt x="868739" y="1119304"/>
                    <a:pt x="559652" y="1119304"/>
                  </a:cubicBezTo>
                  <a:cubicBezTo>
                    <a:pt x="250565" y="1119304"/>
                    <a:pt x="0" y="868739"/>
                    <a:pt x="0" y="559652"/>
                  </a:cubicBezTo>
                  <a:close/>
                </a:path>
              </a:pathLst>
            </a:custGeom>
            <a:solidFill>
              <a:srgbClr val="0070C0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8998" tIns="168998" rIns="168998" bIns="168998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kern="1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Песочная</a:t>
              </a:r>
              <a:endParaRPr lang="ru-RU" sz="800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Полилиния 7"/>
            <p:cNvSpPr/>
            <p:nvPr/>
          </p:nvSpPr>
          <p:spPr>
            <a:xfrm>
              <a:off x="4012348" y="2869348"/>
              <a:ext cx="1119303" cy="1119303"/>
            </a:xfrm>
            <a:custGeom>
              <a:avLst/>
              <a:gdLst>
                <a:gd name="connsiteX0" fmla="*/ 0 w 1119303"/>
                <a:gd name="connsiteY0" fmla="*/ 559652 h 1119303"/>
                <a:gd name="connsiteX1" fmla="*/ 559652 w 1119303"/>
                <a:gd name="connsiteY1" fmla="*/ 0 h 1119303"/>
                <a:gd name="connsiteX2" fmla="*/ 1119304 w 1119303"/>
                <a:gd name="connsiteY2" fmla="*/ 559652 h 1119303"/>
                <a:gd name="connsiteX3" fmla="*/ 559652 w 1119303"/>
                <a:gd name="connsiteY3" fmla="*/ 1119304 h 1119303"/>
                <a:gd name="connsiteX4" fmla="*/ 0 w 1119303"/>
                <a:gd name="connsiteY4" fmla="*/ 559652 h 1119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9303" h="1119303">
                  <a:moveTo>
                    <a:pt x="0" y="559652"/>
                  </a:moveTo>
                  <a:cubicBezTo>
                    <a:pt x="0" y="250565"/>
                    <a:pt x="250565" y="0"/>
                    <a:pt x="559652" y="0"/>
                  </a:cubicBezTo>
                  <a:cubicBezTo>
                    <a:pt x="868739" y="0"/>
                    <a:pt x="1119304" y="250565"/>
                    <a:pt x="1119304" y="559652"/>
                  </a:cubicBezTo>
                  <a:cubicBezTo>
                    <a:pt x="1119304" y="868739"/>
                    <a:pt x="868739" y="1119304"/>
                    <a:pt x="559652" y="1119304"/>
                  </a:cubicBezTo>
                  <a:cubicBezTo>
                    <a:pt x="250565" y="1119304"/>
                    <a:pt x="0" y="868739"/>
                    <a:pt x="0" y="559652"/>
                  </a:cubicBezTo>
                  <a:close/>
                </a:path>
              </a:pathLst>
            </a:custGeom>
            <a:solidFill>
              <a:srgbClr val="FFC000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3443" tIns="173443" rIns="173443" bIns="173443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АРТ-ТЕРАПИЯ</a:t>
              </a:r>
              <a:endParaRPr lang="ru-RU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69283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3066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1186053">
            <a:off x="1202273" y="367586"/>
            <a:ext cx="4229735" cy="852846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Изотерапия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 rot="21186053">
            <a:off x="1280600" y="1575344"/>
            <a:ext cx="4170653" cy="17609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</a:p>
          <a:p>
            <a:pPr algn="l"/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Повышение эмоционально-положительного фона, создание благоприятных условий для успешного развития ребенка</a:t>
            </a:r>
            <a:r>
              <a:rPr 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C:\Documents and Settings\Евгений\Рабочий стол\501728_klyaksy-dlya-fotoshop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54501">
            <a:off x="2304502" y="3769274"/>
            <a:ext cx="2674904" cy="2500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6846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44008" y="188640"/>
            <a:ext cx="4402832" cy="792088"/>
          </a:xfrm>
        </p:spPr>
        <p:txBody>
          <a:bodyPr>
            <a:normAutofit fontScale="90000"/>
          </a:bodyPr>
          <a:lstStyle/>
          <a:p>
            <a:pPr algn="r"/>
            <a:r>
              <a:rPr lang="ru-RU" sz="3600" dirty="0" smtClean="0">
                <a:solidFill>
                  <a:srgbClr val="009644"/>
                </a:solidFill>
                <a:latin typeface="Times New Roman" pitchFamily="18" charset="0"/>
                <a:cs typeface="Times New Roman" pitchFamily="18" charset="0"/>
              </a:rPr>
              <a:t>Рисование пальчиками</a:t>
            </a:r>
            <a:endParaRPr lang="ru-RU" sz="3600" dirty="0">
              <a:solidFill>
                <a:srgbClr val="009644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771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Евгений\Рабочий стол\or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399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51520" y="5386719"/>
            <a:ext cx="8208912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Музыкотерапия – как способ снятия эмоционального и мышечного напряжения</a:t>
            </a:r>
            <a:endParaRPr lang="ru-RU" sz="2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 descr="C:\Documents and Settings\Евгений\Рабочий стол\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044" y="2420888"/>
            <a:ext cx="1822241" cy="1964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2134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-1"/>
            <a:ext cx="6444208" cy="2708919"/>
          </a:xfrm>
          <a:prstGeom prst="rect">
            <a:avLst/>
          </a:prstGeom>
          <a:solidFill>
            <a:srgbClr val="00B05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6" name="Picture 2" descr="C:\Documents and Settings\Евгений\Рабочий стол\lekote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58617"/>
            <a:ext cx="6515218" cy="4199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07504" y="1284016"/>
            <a:ext cx="5544616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Цель:</a:t>
            </a:r>
          </a:p>
          <a:p>
            <a:pPr algn="l"/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Формирование отношения ребенка с окружающим миром и </a:t>
            </a:r>
            <a:r>
              <a:rPr lang="ru-RU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людьми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3" descr="C:\Documents and Settings\Евгений\Рабочий стол\38a131450b4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8051"/>
            <a:ext cx="2699791" cy="2620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933" y="57358"/>
            <a:ext cx="4042792" cy="706090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Игротерапия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444208" y="2658618"/>
            <a:ext cx="2699791" cy="4199382"/>
          </a:xfrm>
          <a:prstGeom prst="rect">
            <a:avLst/>
          </a:prstGeom>
          <a:solidFill>
            <a:srgbClr val="F4EE0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8" name="Picture 4" descr="C:\Documents and Settings\Евгений\Рабочий стол\игрушк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343" y="4293096"/>
            <a:ext cx="2260145" cy="234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830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104</Words>
  <Application>Microsoft Office PowerPoint</Application>
  <PresentationFormat>Экран (4:3)</PresentationFormat>
  <Paragraphs>33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Муниципальное дошкольное образовательное учреждение детский сад «Росинка» Презентация</vt:lpstr>
      <vt:lpstr>Презентация PowerPoint</vt:lpstr>
      <vt:lpstr>Цель: Показать способы коррекции негативных эмоциональных состояний детей с ОВЗ с помощью средств арт-терапии.</vt:lpstr>
      <vt:lpstr>ВИДЫ АРТ-ТЕРАПИИ</vt:lpstr>
      <vt:lpstr>Презентация PowerPoint</vt:lpstr>
      <vt:lpstr>Изотерапия</vt:lpstr>
      <vt:lpstr>Рисование пальчиками</vt:lpstr>
      <vt:lpstr>Презентация PowerPoint</vt:lpstr>
      <vt:lpstr>Игротерапия</vt:lpstr>
      <vt:lpstr>Спасибо за внимание!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Мастер-класс</dc:title>
  <dc:creator>Евгений</dc:creator>
  <cp:lastModifiedBy>Наталья</cp:lastModifiedBy>
  <cp:revision>25</cp:revision>
  <dcterms:created xsi:type="dcterms:W3CDTF">2017-03-26T09:59:35Z</dcterms:created>
  <dcterms:modified xsi:type="dcterms:W3CDTF">2018-02-25T14:51:17Z</dcterms:modified>
</cp:coreProperties>
</file>