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56" r:id="rId3"/>
    <p:sldId id="257" r:id="rId4"/>
    <p:sldId id="260" r:id="rId5"/>
    <p:sldId id="261" r:id="rId6"/>
    <p:sldId id="263" r:id="rId7"/>
    <p:sldId id="258" r:id="rId8"/>
    <p:sldId id="259" r:id="rId9"/>
    <p:sldId id="281" r:id="rId10"/>
    <p:sldId id="262" r:id="rId11"/>
    <p:sldId id="264" r:id="rId12"/>
    <p:sldId id="265" r:id="rId13"/>
    <p:sldId id="266" r:id="rId14"/>
    <p:sldId id="267" r:id="rId15"/>
    <p:sldId id="268" r:id="rId16"/>
    <p:sldId id="269" r:id="rId17"/>
    <p:sldId id="276" r:id="rId18"/>
    <p:sldId id="270" r:id="rId19"/>
    <p:sldId id="271" r:id="rId20"/>
    <p:sldId id="277" r:id="rId21"/>
    <p:sldId id="272" r:id="rId22"/>
    <p:sldId id="273" r:id="rId23"/>
    <p:sldId id="274" r:id="rId24"/>
    <p:sldId id="275" r:id="rId25"/>
    <p:sldId id="278" r:id="rId26"/>
    <p:sldId id="279" r:id="rId27"/>
    <p:sldId id="280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3232F8"/>
    <a:srgbClr val="008000"/>
    <a:srgbClr val="F733D2"/>
    <a:srgbClr val="30F5FA"/>
    <a:srgbClr val="B4B9EA"/>
    <a:srgbClr val="A6F8AE"/>
    <a:srgbClr val="A3F1FB"/>
    <a:srgbClr val="BCBDE2"/>
    <a:srgbClr val="A6DD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15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4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51.pn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5000">
              <a:srgbClr val="FFFF00"/>
            </a:gs>
            <a:gs pos="24000">
              <a:srgbClr val="30F5FA"/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3232F8"/>
                </a:solidFill>
              </a:rPr>
              <a:t>Муниципальное дошкольное образовательное учреждение</a:t>
            </a:r>
            <a:br>
              <a:rPr lang="ru-RU" sz="1800" b="1" dirty="0" smtClean="0">
                <a:solidFill>
                  <a:srgbClr val="3232F8"/>
                </a:solidFill>
              </a:rPr>
            </a:br>
            <a:r>
              <a:rPr lang="ru-RU" sz="1800" b="1" dirty="0" smtClean="0">
                <a:solidFill>
                  <a:srgbClr val="3232F8"/>
                </a:solidFill>
              </a:rPr>
              <a:t>детский сад «Росинка»</a:t>
            </a:r>
            <a:br>
              <a:rPr lang="ru-RU" sz="1800" b="1" dirty="0" smtClean="0">
                <a:solidFill>
                  <a:srgbClr val="3232F8"/>
                </a:solidFill>
              </a:rPr>
            </a:br>
            <a:r>
              <a:rPr lang="ru-RU" sz="1800" b="1" dirty="0" smtClean="0">
                <a:solidFill>
                  <a:srgbClr val="3232F8"/>
                </a:solidFill>
              </a:rPr>
              <a:t/>
            </a:r>
            <a:br>
              <a:rPr lang="ru-RU" sz="1800" b="1" dirty="0" smtClean="0">
                <a:solidFill>
                  <a:srgbClr val="3232F8"/>
                </a:solidFill>
              </a:rPr>
            </a:br>
            <a:r>
              <a:rPr lang="ru-RU" sz="3600" b="1" dirty="0" smtClean="0">
                <a:solidFill>
                  <a:srgbClr val="3232F8"/>
                </a:solidFill>
              </a:rPr>
              <a:t>Презентация к проекту:</a:t>
            </a:r>
            <a:endParaRPr lang="ru-RU" sz="3600" b="1" dirty="0">
              <a:solidFill>
                <a:srgbClr val="3232F8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b="1" dirty="0" smtClean="0"/>
          </a:p>
          <a:p>
            <a:pPr marL="0" indent="0" algn="ctr">
              <a:buNone/>
            </a:pPr>
            <a:r>
              <a:rPr lang="ru-RU" sz="3900" b="1" dirty="0" smtClean="0">
                <a:solidFill>
                  <a:srgbClr val="C00000"/>
                </a:solidFill>
              </a:rPr>
              <a:t>«Деревья вокруг нас»</a:t>
            </a:r>
          </a:p>
          <a:p>
            <a:pPr marL="0" indent="0" algn="ctr">
              <a:buNone/>
            </a:pPr>
            <a:endParaRPr lang="ru-RU" b="1" dirty="0" smtClean="0"/>
          </a:p>
          <a:p>
            <a:pPr marL="0" indent="0" algn="ctr">
              <a:buNone/>
            </a:pPr>
            <a:endParaRPr lang="ru-RU" b="1" dirty="0"/>
          </a:p>
          <a:p>
            <a:pPr marL="0" indent="0" algn="ctr">
              <a:buNone/>
            </a:pPr>
            <a:r>
              <a:rPr lang="ru-RU" sz="1800" b="1" smtClean="0">
                <a:solidFill>
                  <a:srgbClr val="3232F8"/>
                </a:solidFill>
              </a:rPr>
              <a:t>                                                                    </a:t>
            </a:r>
            <a:r>
              <a:rPr lang="ru-RU" sz="1800" b="1" smtClean="0">
                <a:solidFill>
                  <a:srgbClr val="3232F8"/>
                </a:solidFill>
              </a:rPr>
              <a:t>Подготовил</a:t>
            </a:r>
            <a:r>
              <a:rPr lang="ru-RU" sz="1800" b="1" smtClean="0">
                <a:solidFill>
                  <a:srgbClr val="3232F8"/>
                </a:solidFill>
              </a:rPr>
              <a:t>: </a:t>
            </a:r>
            <a:r>
              <a:rPr lang="ru-RU" sz="1800" b="1" dirty="0" smtClean="0">
                <a:solidFill>
                  <a:srgbClr val="3232F8"/>
                </a:solidFill>
              </a:rPr>
              <a:t>воспитатель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rgbClr val="3232F8"/>
                </a:solidFill>
              </a:rPr>
              <a:t> </a:t>
            </a:r>
            <a:r>
              <a:rPr lang="ru-RU" sz="1800" b="1" dirty="0" smtClean="0">
                <a:solidFill>
                  <a:srgbClr val="3232F8"/>
                </a:solidFill>
              </a:rPr>
              <a:t>                                                                  МДОУ детского сада «Росинка»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rgbClr val="3232F8"/>
                </a:solidFill>
              </a:rPr>
              <a:t> </a:t>
            </a:r>
            <a:r>
              <a:rPr lang="ru-RU" sz="1800" b="1" dirty="0" smtClean="0">
                <a:solidFill>
                  <a:srgbClr val="3232F8"/>
                </a:solidFill>
              </a:rPr>
              <a:t>                                                         Желтикова О.В.</a:t>
            </a:r>
          </a:p>
          <a:p>
            <a:pPr marL="0" indent="0" algn="ctr">
              <a:buNone/>
            </a:pPr>
            <a:endParaRPr lang="ru-RU" sz="1800" b="1" dirty="0"/>
          </a:p>
          <a:p>
            <a:pPr marL="0" indent="0" algn="ctr">
              <a:buNone/>
            </a:pPr>
            <a:endParaRPr lang="ru-RU" sz="1800" b="1" dirty="0" smtClean="0"/>
          </a:p>
          <a:p>
            <a:pPr marL="0" indent="0" algn="ctr">
              <a:buNone/>
            </a:pPr>
            <a:endParaRPr lang="ru-RU" sz="1800" b="1" dirty="0"/>
          </a:p>
          <a:p>
            <a:pPr marL="0" indent="0" algn="ctr">
              <a:buNone/>
            </a:pPr>
            <a:r>
              <a:rPr lang="ru-RU" sz="1800" b="1" dirty="0" smtClean="0">
                <a:solidFill>
                  <a:srgbClr val="3232F8"/>
                </a:solidFill>
              </a:rPr>
              <a:t>Мышкин</a:t>
            </a:r>
          </a:p>
          <a:p>
            <a:pPr marL="0" indent="0" algn="ctr">
              <a:buNone/>
            </a:pPr>
            <a:r>
              <a:rPr lang="ru-RU" sz="1800" b="1" dirty="0" smtClean="0">
                <a:solidFill>
                  <a:srgbClr val="3232F8"/>
                </a:solidFill>
              </a:rPr>
              <a:t>Ноябрь 2017 год</a:t>
            </a:r>
            <a:endParaRPr lang="ru-RU" sz="1800" b="1" dirty="0">
              <a:solidFill>
                <a:srgbClr val="3232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25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733D2"/>
                </a:solidFill>
              </a:rPr>
              <a:t>Реализация проекта</a:t>
            </a:r>
            <a:endParaRPr lang="ru-RU" sz="4000" b="1" dirty="0">
              <a:solidFill>
                <a:srgbClr val="F733D2"/>
              </a:solidFill>
            </a:endParaRPr>
          </a:p>
        </p:txBody>
      </p:sp>
      <p:pic>
        <p:nvPicPr>
          <p:cNvPr id="2050" name="Picture 2" descr="C:\Documents and Settings\Наталья\Рабочий стол\img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7028598" cy="510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47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204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9900"/>
                </a:solidFill>
              </a:rPr>
              <a:t>Экскурсия к самому красивому клену</a:t>
            </a:r>
            <a:endParaRPr lang="ru-RU" sz="3200" b="1" dirty="0">
              <a:solidFill>
                <a:srgbClr val="FF9900"/>
              </a:solidFill>
            </a:endParaRPr>
          </a:p>
        </p:txBody>
      </p:sp>
      <p:pic>
        <p:nvPicPr>
          <p:cNvPr id="3074" name="Picture 2" descr="C:\Documents and Settings\Наталья\Рабочий стол\фотки тел\Изображение 0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40" y="4141638"/>
            <a:ext cx="3529126" cy="240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Наталья\Рабочий стол\фотки тел\Изображение 1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16" y="4235350"/>
            <a:ext cx="3185292" cy="240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Documents and Settings\Наталья\Рабочий стол\фотки тел\Изображение 1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55625"/>
            <a:ext cx="3381860" cy="255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Documents and Settings\Наталья\Рабочий стол\осенние листь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55625"/>
            <a:ext cx="3384377" cy="255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35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" y="-23428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На прогулке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099" name="Picture 3" descr="C:\Documents and Settings\Наталья\Рабочий стол\фотки тел\Изображение 1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86916">
            <a:off x="739608" y="955820"/>
            <a:ext cx="3357633" cy="280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Documents and Settings\Наталья\Рабочий стол\фотки тел\Изображение 0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6042">
            <a:off x="4883037" y="665061"/>
            <a:ext cx="3439942" cy="264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Documents and Settings\Наталья\Рабочий стол\фотки тел\Изображение 0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8269">
            <a:off x="666420" y="3906832"/>
            <a:ext cx="3504012" cy="246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Documents and Settings\Наталья\Рабочий стол\фотки тел\Изображение 1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5235">
            <a:off x="4966345" y="3710471"/>
            <a:ext cx="3427837" cy="257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62213"/>
            <a:ext cx="2863007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389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Наблюдения на прогулке:</a:t>
            </a:r>
            <a:br>
              <a:rPr lang="ru-RU" sz="3600" b="1" dirty="0" smtClean="0">
                <a:solidFill>
                  <a:srgbClr val="0070C0"/>
                </a:solidFill>
              </a:rPr>
            </a:br>
            <a:r>
              <a:rPr lang="ru-RU" sz="3600" b="1" dirty="0" smtClean="0">
                <a:solidFill>
                  <a:srgbClr val="0070C0"/>
                </a:solidFill>
              </a:rPr>
              <a:t>Сентябрь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C:\Documents and Settings\Наталья\Рабочий стол\фотки тел\Изображение 0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6459" y="2191771"/>
            <a:ext cx="3914617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Наталья\Рабочий стол\фотки тел\Изображение 1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98915" y="2261023"/>
            <a:ext cx="4297446" cy="33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340768"/>
            <a:ext cx="3133725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645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F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Октябрь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Documents and Settings\Наталья\Рабочий стол\фотки тел\Изображение 1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09653" y="2017964"/>
            <a:ext cx="4841510" cy="363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Наталья\Рабочий стол\Изображение 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316" y="1484784"/>
            <a:ext cx="4340148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88641"/>
            <a:ext cx="3010777" cy="185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52600"/>
            <a:ext cx="2651447" cy="1631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729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C0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>Ноябрь</a:t>
            </a: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3074" name="Picture 2" descr="C:\Documents and Settings\Наталья\Рабочий стол\фотки тел\Изображение 1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300" y="2104084"/>
            <a:ext cx="4176464" cy="380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Наталья\Рабочий стол\фотки тел\Изображение 0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33940" y="2170916"/>
            <a:ext cx="4464496" cy="366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3852863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60648"/>
            <a:ext cx="3132783" cy="1932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648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Check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733D2"/>
                </a:solidFill>
              </a:rPr>
              <a:t>Работа на занятиях</a:t>
            </a:r>
            <a:endParaRPr lang="ru-RU" sz="4000" b="1" dirty="0">
              <a:solidFill>
                <a:srgbClr val="F733D2"/>
              </a:solidFill>
            </a:endParaRPr>
          </a:p>
        </p:txBody>
      </p:sp>
      <p:pic>
        <p:nvPicPr>
          <p:cNvPr id="5122" name="Picture 2" descr="C:\Documents and Settings\Наталья\Рабочий стол\фотки тел\Изображение 1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726578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5" y="4734037"/>
            <a:ext cx="1440160" cy="178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C:\Documents and Settings\Наталья\Рабочий стол\3b212ae4760479214fa5f4163bf13de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085184"/>
            <a:ext cx="1169034" cy="160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80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Аппликация «Осеннее дерево»</a:t>
            </a:r>
            <a:endParaRPr lang="ru-RU" sz="3600" b="1" dirty="0">
              <a:solidFill>
                <a:srgbClr val="FFFF00"/>
              </a:solidFill>
            </a:endParaRPr>
          </a:p>
        </p:txBody>
      </p:sp>
      <p:pic>
        <p:nvPicPr>
          <p:cNvPr id="12290" name="Picture 2" descr="C:\Documents and Settings\Наталья\Рабочий стол\Изображение 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009" y="1987114"/>
            <a:ext cx="6861424" cy="425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Documents and Settings\Наталья\Рабочий стол\108719216_os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36912"/>
            <a:ext cx="2262929" cy="280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97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F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Наталья\Рабочий стол\фотки тел\Изображение 1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1"/>
            <a:ext cx="48965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Documents and Settings\Наталья\Рабочий стол\фотки тел\Изображение 1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140968"/>
            <a:ext cx="4887617" cy="350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620688"/>
            <a:ext cx="2376264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21088"/>
            <a:ext cx="2843411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536" y="773088"/>
            <a:ext cx="2376264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837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Веселые физкультминутки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7170" name="Picture 2" descr="C:\Documents and Settings\Наталья\Рабочий стол\фотки тел\Изображение 1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705678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64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tx2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60648"/>
            <a:ext cx="7772400" cy="147002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Экологический проект «Деревья вокруг нас»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Наталья\Рабочий стол\autumn-tre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72816"/>
            <a:ext cx="6624736" cy="482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31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A3F1F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9405742">
            <a:off x="-1751510" y="903051"/>
            <a:ext cx="8229600" cy="1555099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Дидактические игры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3314" name="Picture 2" descr="C:\Documents and Settings\Наталья\Рабочий стол\img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71015"/>
            <a:ext cx="4126913" cy="309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Documents and Settings\Наталья\Рабочий стол\6095273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536" y="3789040"/>
            <a:ext cx="4154387" cy="287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Documents and Settings\Наталья\Рабочий стол\img_user_file_54d310ebec6bd_1_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915" y="1029072"/>
            <a:ext cx="3960440" cy="247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40981"/>
            <a:ext cx="1182067" cy="1462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045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B36C0D"/>
                </a:solidFill>
              </a:rPr>
              <a:t>Выставка «Осенние листья»</a:t>
            </a:r>
            <a:br>
              <a:rPr lang="ru-RU" sz="3600" b="1" dirty="0" smtClean="0">
                <a:solidFill>
                  <a:srgbClr val="B36C0D"/>
                </a:solidFill>
              </a:rPr>
            </a:br>
            <a:r>
              <a:rPr lang="ru-RU" sz="3100" b="1" dirty="0" smtClean="0">
                <a:solidFill>
                  <a:srgbClr val="B36C0D"/>
                </a:solidFill>
              </a:rPr>
              <a:t>(Взаимодействие с родителями)</a:t>
            </a:r>
            <a:endParaRPr lang="ru-RU" sz="3100" b="1" dirty="0">
              <a:solidFill>
                <a:srgbClr val="B36C0D"/>
              </a:solidFill>
            </a:endParaRPr>
          </a:p>
        </p:txBody>
      </p:sp>
      <p:pic>
        <p:nvPicPr>
          <p:cNvPr id="8194" name="Picture 2" descr="C:\Documents and Settings\Наталья\Рабочий стол\фотки тел\Изображение 1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7" y="5013176"/>
            <a:ext cx="1782879" cy="159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70775"/>
            <a:ext cx="1779587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749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eave">
          <a:fgClr>
            <a:srgbClr val="F733D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</a:rPr>
              <a:t>Рисуем вместе </a:t>
            </a:r>
            <a:r>
              <a:rPr lang="ru-RU" sz="3600" dirty="0" smtClean="0">
                <a:solidFill>
                  <a:srgbClr val="00B050"/>
                </a:solidFill>
              </a:rPr>
              <a:t>(</a:t>
            </a:r>
            <a:r>
              <a:rPr lang="ru-RU" sz="3200" dirty="0" smtClean="0">
                <a:solidFill>
                  <a:srgbClr val="00B050"/>
                </a:solidFill>
              </a:rPr>
              <a:t>использование нетрадиционных техник рисования)</a:t>
            </a:r>
            <a:endParaRPr lang="ru-RU" sz="3200" dirty="0">
              <a:solidFill>
                <a:srgbClr val="00B050"/>
              </a:solidFill>
            </a:endParaRPr>
          </a:p>
        </p:txBody>
      </p:sp>
      <p:pic>
        <p:nvPicPr>
          <p:cNvPr id="9218" name="Picture 2" descr="C:\Documents and Settings\Наталья\Рабочий стол\фотки тел\Изображение 2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64904"/>
            <a:ext cx="407627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Documents and Settings\Наталья\Рабочий стол\фотки тел\Изображение 2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18600"/>
            <a:ext cx="4118514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013176"/>
            <a:ext cx="1779587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548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Наталья\Рабочий стол\фотки тел\Изображение 2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39"/>
            <a:ext cx="5174631" cy="388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Documents and Settings\Наталья\Рабочий стол\фотки тел\Изображение 21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185592"/>
            <a:ext cx="4536504" cy="350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Documents and Settings\Наталья\Рабочий стол\108719216_ose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04664"/>
            <a:ext cx="1722437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Documents and Settings\Наталья\Рабочий стол\autumntre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181937"/>
            <a:ext cx="2316409" cy="239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Documents and Settings\Наталья\Рабочий стол\autumntre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008" y="4334337"/>
            <a:ext cx="2316409" cy="239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Documents and Settings\Наталья\Рабочий стол\108719216_ose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584" y="557064"/>
            <a:ext cx="1722437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38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1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Релаксация «Мое дерево»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266" name="Picture 2" descr="C:\Documents and Settings\Наталья\Рабочий стол\фотки тел\Изображение 2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69293"/>
            <a:ext cx="5732577" cy="483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Documents and Settings\Наталья\Рабочий стол\hello_html_m525a61d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916832"/>
            <a:ext cx="2743200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96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F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1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Итоговые мероприятия: мини-музей «Осенние листья»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4338" name="Picture 2" descr="C:\Documents and Settings\Наталья\Рабочий стол\фотки тел\Изображение 1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56799" y="1667729"/>
            <a:ext cx="3576395" cy="268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Documents and Settings\Наталья\Рабочий стол\фотки тел\Изображение 1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96820" y="3497752"/>
            <a:ext cx="3450905" cy="258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Documents and Settings\Наталья\Рабочий стол\фотки тел\Изображение 1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29528" y="3317085"/>
            <a:ext cx="3477973" cy="260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4" y="1043466"/>
            <a:ext cx="1779587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478" y="1196752"/>
            <a:ext cx="1779587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910274"/>
            <a:ext cx="1779587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184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UpDiag">
          <a:fgClr>
            <a:srgbClr val="00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2"/>
                </a:solidFill>
              </a:rPr>
              <a:t>Выставка работ, выполненных родителями: «Наше дерево»</a:t>
            </a:r>
            <a:endParaRPr lang="ru-RU" sz="3200" b="1" dirty="0">
              <a:solidFill>
                <a:schemeClr val="accent2"/>
              </a:solidFill>
            </a:endParaRPr>
          </a:p>
        </p:txBody>
      </p:sp>
      <p:pic>
        <p:nvPicPr>
          <p:cNvPr id="15362" name="Picture 2" descr="C:\Documents and Settings\Наталья\Рабочий стол\фотки тел\Изображение 1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2656" y="2771048"/>
            <a:ext cx="3953410" cy="296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Documents and Settings\Наталья\Рабочий стол\фотки тел\Изображение 2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768401"/>
            <a:ext cx="5256583" cy="461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98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onfetti">
          <a:fgClr>
            <a:srgbClr val="B4B9E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98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733D2"/>
                </a:solidFill>
              </a:rPr>
              <a:t>Мы будем продолжать дальше..!</a:t>
            </a:r>
            <a:br>
              <a:rPr lang="ru-RU" sz="3200" b="1" dirty="0" smtClean="0">
                <a:solidFill>
                  <a:srgbClr val="F733D2"/>
                </a:solidFill>
              </a:rPr>
            </a:br>
            <a:r>
              <a:rPr lang="ru-RU" sz="3200" b="1" dirty="0" smtClean="0">
                <a:solidFill>
                  <a:srgbClr val="F733D2"/>
                </a:solidFill>
              </a:rPr>
              <a:t>Спасибо за внимание!</a:t>
            </a:r>
            <a:endParaRPr lang="ru-RU" sz="3200" b="1" dirty="0">
              <a:solidFill>
                <a:srgbClr val="F733D2"/>
              </a:solidFill>
            </a:endParaRPr>
          </a:p>
        </p:txBody>
      </p:sp>
      <p:pic>
        <p:nvPicPr>
          <p:cNvPr id="16387" name="Picture 3" descr="C:\Documents and Settings\Наталья\Рабочий стол\фотки тел\Изображение 0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5400600" cy="405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Documents and Settings\Наталья\Рабочий стол\f6d815fc31f35b88c80eff9499b49f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40008"/>
            <a:ext cx="3744416" cy="280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5085184"/>
            <a:ext cx="2448272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 descr="C:\Documents and Settings\Наталья\Рабочий стол\ryabin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133" y="1340768"/>
            <a:ext cx="2690480" cy="242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017" y="5237584"/>
            <a:ext cx="2448272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973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Horz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780" y="836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accent2"/>
                </a:solidFill>
              </a:rPr>
              <a:t>В.А.Сухомлинский: «Мир, окружающий ребенка, - это, прежде всего, мир природы с безграничным богатством явлений, с неисчерпаемой красотой. Здесь, в природе, вечный источник детского разума».</a:t>
            </a:r>
            <a:endParaRPr lang="ru-RU" sz="2800" b="1" dirty="0">
              <a:solidFill>
                <a:schemeClr val="accent2"/>
              </a:solidFill>
            </a:endParaRPr>
          </a:p>
        </p:txBody>
      </p:sp>
      <p:pic>
        <p:nvPicPr>
          <p:cNvPr id="1026" name="Picture 2" descr="C:\Documents and Settings\Наталья\Рабочий стол\фотки тел\Изображение 1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64964"/>
            <a:ext cx="3500206" cy="262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Documents and Settings\Наталья\Рабочий стол\фотки тел\Изображение 1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81067" y="3900053"/>
            <a:ext cx="3192356" cy="239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Наталья\Рабочий стол\фотки тел\Изображение 0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636912"/>
            <a:ext cx="2808311" cy="229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Documents and Settings\Наталья\Рабочий стол\201794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293096"/>
            <a:ext cx="2045562" cy="174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Documents and Settings\Наталья\Рабочий стол\2017945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1" y="2060848"/>
            <a:ext cx="2808312" cy="208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Наталья\Рабочий стол\2017945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44205" y="2060848"/>
            <a:ext cx="2592290" cy="172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37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F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Цель проекта: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05273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00B050"/>
                </a:solidFill>
              </a:rPr>
              <a:t>Создание условий для формирования у детей представлений о деревьях как живых объектах природы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1026" name="Picture 2" descr="C:\Documents and Settings\Наталья\Рабочий стол\три месяца осен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976" y="2852936"/>
            <a:ext cx="5472608" cy="357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89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C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Задачи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752528"/>
          </a:xfrm>
        </p:spPr>
        <p:txBody>
          <a:bodyPr>
            <a:normAutofit lnSpcReduction="10000"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-Учить различать и называть деревья и плоды.</a:t>
            </a:r>
          </a:p>
          <a:p>
            <a:endParaRPr lang="ru-RU" sz="2400" b="1" dirty="0">
              <a:solidFill>
                <a:srgbClr val="002060"/>
              </a:solidFill>
            </a:endParaRPr>
          </a:p>
          <a:p>
            <a:r>
              <a:rPr lang="ru-RU" sz="2400" b="1" dirty="0">
                <a:solidFill>
                  <a:srgbClr val="002060"/>
                </a:solidFill>
              </a:rPr>
              <a:t>-Расширять знания о деревьях, особенностях строения, произрастания, сезонных изменениях.</a:t>
            </a:r>
          </a:p>
          <a:p>
            <a:endParaRPr lang="ru-RU" sz="2400" b="1" dirty="0">
              <a:solidFill>
                <a:srgbClr val="002060"/>
              </a:solidFill>
            </a:endParaRPr>
          </a:p>
          <a:p>
            <a:r>
              <a:rPr lang="ru-RU" sz="2400" b="1" dirty="0">
                <a:solidFill>
                  <a:srgbClr val="002060"/>
                </a:solidFill>
              </a:rPr>
              <a:t>-Формировать исследовательские способности в процессе реализации проекта.</a:t>
            </a:r>
          </a:p>
          <a:p>
            <a:endParaRPr lang="ru-RU" sz="2400" b="1" dirty="0">
              <a:solidFill>
                <a:srgbClr val="002060"/>
              </a:solidFill>
            </a:endParaRPr>
          </a:p>
          <a:p>
            <a:r>
              <a:rPr lang="ru-RU" sz="2400" b="1" dirty="0">
                <a:solidFill>
                  <a:srgbClr val="002060"/>
                </a:solidFill>
              </a:rPr>
              <a:t>-Развивать интерес к природе родного края</a:t>
            </a:r>
          </a:p>
          <a:p>
            <a:endParaRPr lang="ru-RU" sz="2400" b="1" dirty="0">
              <a:solidFill>
                <a:srgbClr val="002060"/>
              </a:solidFill>
            </a:endParaRPr>
          </a:p>
          <a:p>
            <a:r>
              <a:rPr lang="ru-RU" sz="2400" b="1" dirty="0">
                <a:solidFill>
                  <a:srgbClr val="002060"/>
                </a:solidFill>
              </a:rPr>
              <a:t>-Воспитывать эмоциональное отношение ко всему живому; умение видеть красоту природы.</a:t>
            </a: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04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1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6632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Дерево, трава, цветок и птица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Не всегда умеют защитится.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Если будут уничтожены они,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На планете мы останемся одни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2050" name="Picture 2" descr="C:\Documents and Settings\Наталья\Рабочий стол\38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597558"/>
            <a:ext cx="6912768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43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Наталья\Рабочий стол\стих осень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956" y="188640"/>
            <a:ext cx="4490044" cy="306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Documents and Settings\Наталья\Рабочий стол\фотки тел\Изображение 0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0967"/>
            <a:ext cx="5040560" cy="364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Наталья\Рабочий стол\2017945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92080" y="3356992"/>
            <a:ext cx="385192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Наталья\Рабочий стол\2017945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60851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46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F1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Наталья\Рабочий стол\4de0e1caf2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217063"/>
            <a:ext cx="3249413" cy="22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Наталья\Рабочий стол\img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28138"/>
            <a:ext cx="3366844" cy="224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Наталья\Рабочий стол\naghliadnyi-matierial-baume_1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13257"/>
            <a:ext cx="2637795" cy="280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Documents and Settings\Наталья\Рабочий стол\2e69cc2c47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995" y="913256"/>
            <a:ext cx="2952327" cy="280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Documents and Settings\Наталья\Рабочий стол\c2d714ee8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281" y="985265"/>
            <a:ext cx="2281854" cy="273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6866" y="-603448"/>
            <a:ext cx="8229600" cy="186308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7A92E"/>
                </a:solidFill>
              </a:rPr>
              <a:t>Деревья, которые рядом с нами</a:t>
            </a:r>
            <a:endParaRPr lang="ru-RU" sz="3200" b="1" dirty="0">
              <a:solidFill>
                <a:srgbClr val="07A9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47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horzBrick">
          <a:fgClr>
            <a:srgbClr val="00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70C0"/>
                </a:solidFill>
              </a:rPr>
              <a:t>Формы и методы реализации проекта</a:t>
            </a:r>
            <a:r>
              <a:rPr lang="ru-RU" sz="3200" b="1" dirty="0">
                <a:solidFill>
                  <a:srgbClr val="0070C0"/>
                </a:solidFill>
              </a:rPr>
              <a:t>:</a:t>
            </a:r>
            <a:br>
              <a:rPr lang="ru-RU" sz="3200" b="1" dirty="0">
                <a:solidFill>
                  <a:srgbClr val="0070C0"/>
                </a:solidFill>
              </a:rPr>
            </a:br>
            <a:r>
              <a:rPr lang="ru-RU" sz="3200" b="1" dirty="0">
                <a:solidFill>
                  <a:srgbClr val="0070C0"/>
                </a:solidFill>
              </a:rPr>
              <a:t/>
            </a:r>
            <a:br>
              <a:rPr lang="ru-RU" sz="3200" b="1" dirty="0">
                <a:solidFill>
                  <a:srgbClr val="0070C0"/>
                </a:solidFill>
              </a:rPr>
            </a:b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412776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- Работа на занятиях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- Наблюдения, целевые прогулки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- Индивидуальная работа с детьми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- Рассматривание картин, иллюстраций, альбомов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- Чтение художественной литературы о природе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- Утренние беседы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- Работа в книжном  уголке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- Тематические выставки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- Взаимодействие с семьей.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361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284</Words>
  <Application>Microsoft Office PowerPoint</Application>
  <PresentationFormat>Экран (4:3)</PresentationFormat>
  <Paragraphs>58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Муниципальное дошкольное образовательное учреждение детский сад «Росинка»  Презентация к проекту:</vt:lpstr>
      <vt:lpstr>Экологический проект «Деревья вокруг нас»</vt:lpstr>
      <vt:lpstr>В.А.Сухомлинский: «Мир, окружающий ребенка, - это, прежде всего, мир природы с безграничным богатством явлений, с неисчерпаемой красотой. Здесь, в природе, вечный источник детского разума».</vt:lpstr>
      <vt:lpstr>Цель проекта:</vt:lpstr>
      <vt:lpstr>Задачи</vt:lpstr>
      <vt:lpstr>Презентация PowerPoint</vt:lpstr>
      <vt:lpstr>Презентация PowerPoint</vt:lpstr>
      <vt:lpstr>Деревья, которые рядом с нами</vt:lpstr>
      <vt:lpstr>Формы и методы реализации проекта:  </vt:lpstr>
      <vt:lpstr>Реализация проекта</vt:lpstr>
      <vt:lpstr>Экскурсия к самому красивому клену</vt:lpstr>
      <vt:lpstr>На прогулке</vt:lpstr>
      <vt:lpstr>Наблюдения на прогулке: Сентябрь</vt:lpstr>
      <vt:lpstr>Октябрь</vt:lpstr>
      <vt:lpstr>Ноябрь</vt:lpstr>
      <vt:lpstr>Работа на занятиях</vt:lpstr>
      <vt:lpstr>Аппликация «Осеннее дерево»</vt:lpstr>
      <vt:lpstr>Презентация PowerPoint</vt:lpstr>
      <vt:lpstr>Веселые физкультминутки</vt:lpstr>
      <vt:lpstr>Дидактические игры</vt:lpstr>
      <vt:lpstr>Выставка «Осенние листья» (Взаимодействие с родителями)</vt:lpstr>
      <vt:lpstr>Рисуем вместе (использование нетрадиционных техник рисования)</vt:lpstr>
      <vt:lpstr>Презентация PowerPoint</vt:lpstr>
      <vt:lpstr>Релаксация «Мое дерево»</vt:lpstr>
      <vt:lpstr>Итоговые мероприятия: мини-музей «Осенние листья»</vt:lpstr>
      <vt:lpstr>Выставка работ, выполненных родителями: «Наше дерево»</vt:lpstr>
      <vt:lpstr>Мы будем продолжать дальше..! 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Наталья</cp:lastModifiedBy>
  <cp:revision>104</cp:revision>
  <dcterms:modified xsi:type="dcterms:W3CDTF">2018-02-25T14:52:47Z</dcterms:modified>
</cp:coreProperties>
</file>