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61" r:id="rId5"/>
    <p:sldId id="263" r:id="rId6"/>
    <p:sldId id="258" r:id="rId7"/>
    <p:sldId id="264" r:id="rId8"/>
    <p:sldId id="266" r:id="rId9"/>
    <p:sldId id="260" r:id="rId10"/>
    <p:sldId id="259" r:id="rId11"/>
    <p:sldId id="267" r:id="rId12"/>
    <p:sldId id="268" r:id="rId13"/>
    <p:sldId id="269" r:id="rId14"/>
    <p:sldId id="270" r:id="rId15"/>
    <p:sldId id="285" r:id="rId16"/>
    <p:sldId id="286" r:id="rId17"/>
    <p:sldId id="272" r:id="rId18"/>
    <p:sldId id="273" r:id="rId19"/>
    <p:sldId id="274" r:id="rId20"/>
    <p:sldId id="271" r:id="rId21"/>
    <p:sldId id="278" r:id="rId22"/>
    <p:sldId id="280" r:id="rId23"/>
    <p:sldId id="281" r:id="rId24"/>
    <p:sldId id="282" r:id="rId25"/>
    <p:sldId id="283" r:id="rId26"/>
    <p:sldId id="284" r:id="rId27"/>
    <p:sldId id="279" r:id="rId28"/>
    <p:sldId id="275" r:id="rId29"/>
    <p:sldId id="276" r:id="rId30"/>
    <p:sldId id="287" r:id="rId31"/>
    <p:sldId id="288" r:id="rId32"/>
    <p:sldId id="289" r:id="rId33"/>
    <p:sldId id="290" r:id="rId34"/>
    <p:sldId id="265" r:id="rId35"/>
    <p:sldId id="29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 varScale="1">
        <p:scale>
          <a:sx n="63" d="100"/>
          <a:sy n="63" d="100"/>
        </p:scale>
        <p:origin x="-13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39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BE1-C33B-4A7D-889A-C5974DDE886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7ADE-282F-49E6-A44C-11F40311C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7756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BE1-C33B-4A7D-889A-C5974DDE886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7ADE-282F-49E6-A44C-11F40311C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9928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BE1-C33B-4A7D-889A-C5974DDE886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7ADE-282F-49E6-A44C-11F40311C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986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BE1-C33B-4A7D-889A-C5974DDE886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7ADE-282F-49E6-A44C-11F40311C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9322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BE1-C33B-4A7D-889A-C5974DDE886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7ADE-282F-49E6-A44C-11F40311C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2155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BE1-C33B-4A7D-889A-C5974DDE886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7ADE-282F-49E6-A44C-11F40311C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9612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BE1-C33B-4A7D-889A-C5974DDE886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7ADE-282F-49E6-A44C-11F40311C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0421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BE1-C33B-4A7D-889A-C5974DDE886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7ADE-282F-49E6-A44C-11F40311C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925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BE1-C33B-4A7D-889A-C5974DDE886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7ADE-282F-49E6-A44C-11F40311C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2439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BE1-C33B-4A7D-889A-C5974DDE886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7ADE-282F-49E6-A44C-11F40311C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128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BBE1-C33B-4A7D-889A-C5974DDE886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7ADE-282F-49E6-A44C-11F40311C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5346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8BBE1-C33B-4A7D-889A-C5974DDE8866}" type="datetimeFigureOut">
              <a:rPr lang="ru-RU" smtClean="0"/>
              <a:pPr/>
              <a:t>24.04.2014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07ADE-282F-49E6-A44C-11F40311C9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43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255" y="-99392"/>
            <a:ext cx="9348783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442915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ПЕДАГОГИЧЕСКИЙ СОВЕТ</a:t>
            </a:r>
            <a:br>
              <a:rPr lang="ru-RU" sz="3200" dirty="0" smtClean="0"/>
            </a:br>
            <a:r>
              <a:rPr lang="ru-RU" sz="3200" dirty="0" smtClean="0"/>
              <a:t>ТЕМА:</a:t>
            </a:r>
            <a:br>
              <a:rPr lang="ru-RU" sz="3200" dirty="0" smtClean="0"/>
            </a:br>
            <a:r>
              <a:rPr lang="ru-RU" sz="3200" b="1" dirty="0" smtClean="0"/>
              <a:t>«Создание благоприятных условий для социальной адаптации и развития детей с ОВЗ через взаимодействие педагогов и специалистов»</a:t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43042" y="5643578"/>
            <a:ext cx="5757858" cy="121442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МДОУ </a:t>
            </a:r>
            <a:r>
              <a:rPr lang="ru-RU" sz="2400" b="1" dirty="0" err="1" smtClean="0">
                <a:solidFill>
                  <a:srgbClr val="002060"/>
                </a:solidFill>
              </a:rPr>
              <a:t>д</a:t>
            </a:r>
            <a:r>
              <a:rPr lang="ru-RU" sz="2400" b="1" dirty="0" smtClean="0">
                <a:solidFill>
                  <a:srgbClr val="002060"/>
                </a:solidFill>
              </a:rPr>
              <a:t>/с «Росинка»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28.04.2014.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43306" y="3786190"/>
            <a:ext cx="1801906" cy="180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524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Ребёнок с ТНР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340768"/>
            <a:ext cx="799288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Э</a:t>
            </a:r>
            <a:r>
              <a:rPr lang="ru-RU" sz="2400" dirty="0" smtClean="0"/>
              <a:t>то особая категория детей с отклонениями в развитии, у которых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сохранен слух,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первично не нарушен интеллект,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но есть значительные речевые дефекты, влияющие на становление психики</a:t>
            </a:r>
          </a:p>
          <a:p>
            <a:endParaRPr lang="ru-RU" sz="2400" dirty="0" smtClean="0"/>
          </a:p>
          <a:p>
            <a:r>
              <a:rPr lang="ru-RU" sz="2400" dirty="0" smtClean="0"/>
              <a:t>Это </a:t>
            </a:r>
            <a:r>
              <a:rPr lang="ru-RU" sz="2400" b="1" dirty="0" smtClean="0"/>
              <a:t>дети с ОНР на фоне</a:t>
            </a:r>
            <a:r>
              <a:rPr lang="ru-RU" sz="2400" dirty="0" smtClean="0"/>
              <a:t>: </a:t>
            </a: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 алалии,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афазии,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 заикания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/>
              <a:t>различного типа дизартрии.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7086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Индивидуальные логопедические занятия</a:t>
            </a:r>
            <a:endParaRPr lang="ru-RU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1628800"/>
            <a:ext cx="4393281" cy="3748856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2564904"/>
            <a:ext cx="4860032" cy="3888432"/>
          </a:xfrm>
        </p:spPr>
      </p:pic>
    </p:spTree>
    <p:extLst>
      <p:ext uri="{BB962C8B-B14F-4D97-AF65-F5344CB8AC3E}">
        <p14:creationId xmlns:p14="http://schemas.microsoft.com/office/powerpoint/2010/main" xmlns="" val="240758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92696"/>
            <a:ext cx="4572793" cy="3816424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2780928"/>
            <a:ext cx="4820344" cy="3888432"/>
          </a:xfrm>
        </p:spPr>
      </p:pic>
    </p:spTree>
    <p:extLst>
      <p:ext uri="{BB962C8B-B14F-4D97-AF65-F5344CB8AC3E}">
        <p14:creationId xmlns:p14="http://schemas.microsoft.com/office/powerpoint/2010/main" xmlns="" val="21640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Участие в праздниках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0528" y="1124744"/>
            <a:ext cx="5112568" cy="4176464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5022" y="2780928"/>
            <a:ext cx="5652120" cy="3960440"/>
          </a:xfrm>
        </p:spPr>
      </p:pic>
    </p:spTree>
    <p:extLst>
      <p:ext uri="{BB962C8B-B14F-4D97-AF65-F5344CB8AC3E}">
        <p14:creationId xmlns:p14="http://schemas.microsoft.com/office/powerpoint/2010/main" xmlns="" val="12222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>К</a:t>
            </a:r>
            <a:r>
              <a:rPr lang="ru-RU" sz="3200" b="1" dirty="0" smtClean="0"/>
              <a:t>оррекционно-развивающие занятия </a:t>
            </a:r>
            <a:br>
              <a:rPr lang="ru-RU" sz="3200" b="1" dirty="0" smtClean="0"/>
            </a:br>
            <a:r>
              <a:rPr lang="ru-RU" sz="3200" b="1" dirty="0"/>
              <a:t>(</a:t>
            </a:r>
            <a:r>
              <a:rPr lang="ru-RU" sz="3200" b="1" dirty="0" smtClean="0"/>
              <a:t>на </a:t>
            </a:r>
            <a:r>
              <a:rPr lang="ru-RU" sz="3200" b="1" dirty="0" err="1" smtClean="0"/>
              <a:t>логопункте</a:t>
            </a:r>
            <a:r>
              <a:rPr lang="ru-RU" sz="3200" b="1" dirty="0" smtClean="0"/>
              <a:t>)</a:t>
            </a:r>
            <a:endParaRPr lang="ru-RU" sz="27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628800"/>
            <a:ext cx="4031655" cy="481399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26580"/>
            <a:ext cx="4572793" cy="3604840"/>
          </a:xfrm>
        </p:spPr>
      </p:pic>
    </p:spTree>
    <p:extLst>
      <p:ext uri="{BB962C8B-B14F-4D97-AF65-F5344CB8AC3E}">
        <p14:creationId xmlns:p14="http://schemas.microsoft.com/office/powerpoint/2010/main" xmlns="" val="375642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2599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С целью обеспечения оптимальных педагогических условий для детей с особенностями в обучении и воспитании с 03.09.2013. было создано </a:t>
            </a:r>
            <a:r>
              <a:rPr lang="ru-RU" sz="2800" b="1" dirty="0" err="1" smtClean="0"/>
              <a:t>ПМПк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( приказ № 93/1 от 30.08.13) и сформирована инклюзивная группа.</a:t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b="1" dirty="0"/>
          </a:p>
        </p:txBody>
      </p:sp>
      <p:pic>
        <p:nvPicPr>
          <p:cNvPr id="5" name="Содержимое 4" descr="DSC0146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00232" y="2857496"/>
            <a:ext cx="5224463" cy="3482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57200" y="285729"/>
            <a:ext cx="4040188" cy="928694"/>
          </a:xfrm>
        </p:spPr>
        <p:txBody>
          <a:bodyPr/>
          <a:lstStyle/>
          <a:p>
            <a:r>
              <a:rPr lang="ru-RU" dirty="0" err="1" smtClean="0"/>
              <a:t>ПМПк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57200" y="1428736"/>
            <a:ext cx="4040188" cy="4697427"/>
          </a:xfrm>
        </p:spPr>
        <p:txBody>
          <a:bodyPr>
            <a:normAutofit/>
          </a:bodyPr>
          <a:lstStyle/>
          <a:p>
            <a:r>
              <a:rPr lang="ru-RU" dirty="0" smtClean="0"/>
              <a:t>Председатель </a:t>
            </a:r>
            <a:r>
              <a:rPr lang="ru-RU" dirty="0" err="1" smtClean="0"/>
              <a:t>ПМПк</a:t>
            </a:r>
            <a:endParaRPr lang="ru-RU" dirty="0" smtClean="0"/>
          </a:p>
          <a:p>
            <a:r>
              <a:rPr lang="ru-RU" dirty="0" smtClean="0"/>
              <a:t>Педагог-психолог</a:t>
            </a:r>
          </a:p>
          <a:p>
            <a:r>
              <a:rPr lang="ru-RU" dirty="0" smtClean="0"/>
              <a:t>Учитель-логопед, дефектолог</a:t>
            </a:r>
          </a:p>
          <a:p>
            <a:r>
              <a:rPr lang="ru-RU" dirty="0" smtClean="0"/>
              <a:t>Музыкальный руководитель</a:t>
            </a:r>
          </a:p>
          <a:p>
            <a:r>
              <a:rPr lang="ru-RU" dirty="0" smtClean="0"/>
              <a:t>Инструктор по </a:t>
            </a:r>
            <a:r>
              <a:rPr lang="ru-RU" dirty="0" smtClean="0"/>
              <a:t>физкультуре</a:t>
            </a:r>
            <a:endParaRPr lang="ru-RU" dirty="0" smtClean="0"/>
          </a:p>
          <a:p>
            <a:r>
              <a:rPr lang="ru-RU" dirty="0" smtClean="0"/>
              <a:t>Медсестра</a:t>
            </a:r>
          </a:p>
          <a:p>
            <a:r>
              <a:rPr lang="ru-RU" dirty="0" smtClean="0"/>
              <a:t>Воспитатель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4645025" y="285729"/>
            <a:ext cx="4041775" cy="928693"/>
          </a:xfrm>
        </p:spPr>
        <p:txBody>
          <a:bodyPr/>
          <a:lstStyle/>
          <a:p>
            <a:r>
              <a:rPr lang="ru-RU" dirty="0" smtClean="0"/>
              <a:t>Инклюзивная группа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4645025" y="1428736"/>
            <a:ext cx="4041775" cy="4697427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2013-2014 </a:t>
            </a:r>
            <a:r>
              <a:rPr lang="ru-RU" b="1" dirty="0" err="1" smtClean="0">
                <a:solidFill>
                  <a:srgbClr val="002060"/>
                </a:solidFill>
              </a:rPr>
              <a:t>уч.г</a:t>
            </a:r>
            <a:r>
              <a:rPr lang="ru-RU" b="1" dirty="0" smtClean="0">
                <a:solidFill>
                  <a:srgbClr val="002060"/>
                </a:solidFill>
              </a:rPr>
              <a:t>. – 6 детей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( в том числе):</a:t>
            </a:r>
          </a:p>
          <a:p>
            <a:r>
              <a:rPr lang="en-US" dirty="0" smtClean="0"/>
              <a:t>F-70</a:t>
            </a:r>
          </a:p>
          <a:p>
            <a:r>
              <a:rPr lang="en-US" dirty="0" smtClean="0"/>
              <a:t>F-83</a:t>
            </a:r>
            <a:endParaRPr lang="ru-RU" dirty="0" smtClean="0"/>
          </a:p>
          <a:p>
            <a:r>
              <a:rPr lang="ru-RU" dirty="0" smtClean="0"/>
              <a:t>ЗРР</a:t>
            </a:r>
          </a:p>
          <a:p>
            <a:r>
              <a:rPr lang="ru-RU" dirty="0" smtClean="0"/>
              <a:t>СНР, ОНР</a:t>
            </a:r>
          </a:p>
          <a:p>
            <a:r>
              <a:rPr lang="ru-RU" dirty="0" smtClean="0"/>
              <a:t>Нарушение эмоционально-волевой сферы и поведения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Коррекционно-развивающие логопедические занятия (НОД)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00174"/>
            <a:ext cx="5143504" cy="392908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1934" y="2714620"/>
            <a:ext cx="4895856" cy="3929090"/>
          </a:xfrm>
        </p:spPr>
      </p:pic>
    </p:spTree>
    <p:extLst>
      <p:ext uri="{BB962C8B-B14F-4D97-AF65-F5344CB8AC3E}">
        <p14:creationId xmlns:p14="http://schemas.microsoft.com/office/powerpoint/2010/main" xmlns="" val="329824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88640"/>
            <a:ext cx="4978896" cy="372459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2636912"/>
            <a:ext cx="4932040" cy="3816424"/>
          </a:xfrm>
        </p:spPr>
      </p:pic>
    </p:spTree>
    <p:extLst>
      <p:ext uri="{BB962C8B-B14F-4D97-AF65-F5344CB8AC3E}">
        <p14:creationId xmlns:p14="http://schemas.microsoft.com/office/powerpoint/2010/main" xmlns="" val="283585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32656"/>
            <a:ext cx="4752528" cy="372459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628800"/>
            <a:ext cx="3377348" cy="4886003"/>
          </a:xfrm>
        </p:spPr>
      </p:pic>
    </p:spTree>
    <p:extLst>
      <p:ext uri="{BB962C8B-B14F-4D97-AF65-F5344CB8AC3E}">
        <p14:creationId xmlns:p14="http://schemas.microsoft.com/office/powerpoint/2010/main" xmlns="" val="391027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4255" y="-99392"/>
            <a:ext cx="9348783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/>
              <a:t>Инклюзивное образование в условиях ДОУ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(Из опыта работы)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4032448" cy="475252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1600200"/>
            <a:ext cx="4176464" cy="5069160"/>
          </a:xfrm>
        </p:spPr>
      </p:pic>
    </p:spTree>
    <p:extLst>
      <p:ext uri="{BB962C8B-B14F-4D97-AF65-F5344CB8AC3E}">
        <p14:creationId xmlns:p14="http://schemas.microsoft.com/office/powerpoint/2010/main" xmlns="" val="86899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" name="Содержимое 13" descr="DSC0134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86346" cy="3852083"/>
          </a:xfrm>
        </p:spPr>
      </p:pic>
      <p:pic>
        <p:nvPicPr>
          <p:cNvPr id="11" name="Содержимое 10" descr="DSC0133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243382" y="2428868"/>
            <a:ext cx="4900618" cy="39838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Подгрупповые занятия(НОД)</a:t>
            </a:r>
            <a:br>
              <a:rPr lang="ru-RU" dirty="0" smtClean="0"/>
            </a:br>
            <a:r>
              <a:rPr lang="ru-RU" dirty="0" smtClean="0"/>
              <a:t>музыкального руководителя</a:t>
            </a:r>
            <a:endParaRPr lang="ru-RU" dirty="0"/>
          </a:p>
        </p:txBody>
      </p:sp>
      <p:pic>
        <p:nvPicPr>
          <p:cNvPr id="6" name="Содержимое 5" descr="DSC0128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500174"/>
            <a:ext cx="4643438" cy="3714776"/>
          </a:xfrm>
        </p:spPr>
      </p:pic>
      <p:pic>
        <p:nvPicPr>
          <p:cNvPr id="7" name="Содержимое 6" descr="DSC0128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3000348"/>
            <a:ext cx="4495800" cy="3857652"/>
          </a:xfrm>
        </p:spPr>
      </p:pic>
    </p:spTree>
    <p:extLst>
      <p:ext uri="{BB962C8B-B14F-4D97-AF65-F5344CB8AC3E}">
        <p14:creationId xmlns:p14="http://schemas.microsoft.com/office/powerpoint/2010/main" xmlns="" val="42309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DSC0128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4495800" cy="3709207"/>
          </a:xfrm>
        </p:spPr>
      </p:pic>
      <p:pic>
        <p:nvPicPr>
          <p:cNvPr id="7" name="Содержимое 6" descr="DSC0128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357686" y="3000372"/>
            <a:ext cx="4495800" cy="36266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Подгрупповые занятия (НОД) инструктора по физкультуре</a:t>
            </a:r>
            <a:endParaRPr lang="ru-RU" dirty="0"/>
          </a:p>
        </p:txBody>
      </p:sp>
      <p:pic>
        <p:nvPicPr>
          <p:cNvPr id="6" name="Содержимое 5" descr="DSC0129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643050"/>
            <a:ext cx="4857752" cy="3643338"/>
          </a:xfrm>
        </p:spPr>
      </p:pic>
      <p:pic>
        <p:nvPicPr>
          <p:cNvPr id="7" name="Содержимое 6" descr="DSC0130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3438" y="3000372"/>
            <a:ext cx="4281518" cy="34837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DSC0130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38708" cy="3500462"/>
          </a:xfrm>
        </p:spPr>
      </p:pic>
      <p:pic>
        <p:nvPicPr>
          <p:cNvPr id="7" name="Содержимое 6" descr="DSC0132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571868" y="3088461"/>
            <a:ext cx="5329246" cy="37695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Коррекционно-развивающие занятия (НОД) педагога-психолога</a:t>
            </a:r>
            <a:endParaRPr lang="ru-RU" dirty="0"/>
          </a:p>
        </p:txBody>
      </p:sp>
      <p:pic>
        <p:nvPicPr>
          <p:cNvPr id="6" name="Содержимое 5" descr="DSC0135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500174"/>
            <a:ext cx="5072066" cy="3780645"/>
          </a:xfrm>
        </p:spPr>
      </p:pic>
      <p:pic>
        <p:nvPicPr>
          <p:cNvPr id="7" name="Содержимое 6" descr="DSC0136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362416" y="3088461"/>
            <a:ext cx="4781584" cy="37695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Содержимое 5" descr="DSC0136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81584" cy="3780645"/>
          </a:xfrm>
        </p:spPr>
      </p:pic>
      <p:pic>
        <p:nvPicPr>
          <p:cNvPr id="7" name="Содержимое 6" descr="DSC0137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29124" y="3000372"/>
            <a:ext cx="4495800" cy="3626663"/>
          </a:xfrm>
        </p:spPr>
      </p:pic>
    </p:spTree>
    <p:extLst>
      <p:ext uri="{BB962C8B-B14F-4D97-AF65-F5344CB8AC3E}">
        <p14:creationId xmlns:p14="http://schemas.microsoft.com/office/powerpoint/2010/main" xmlns="" val="42309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Индивидуальная работа воспитателей</a:t>
            </a:r>
            <a:endParaRPr lang="ru-RU" dirty="0"/>
          </a:p>
        </p:txBody>
      </p:sp>
      <p:pic>
        <p:nvPicPr>
          <p:cNvPr id="6" name="Содержимое 5" descr="DSC0141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-214346" y="1571612"/>
            <a:ext cx="4710146" cy="3637769"/>
          </a:xfrm>
        </p:spPr>
      </p:pic>
      <p:pic>
        <p:nvPicPr>
          <p:cNvPr id="7" name="Содержимое 6" descr="DSC0142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516980"/>
            <a:ext cx="4710146" cy="3412349"/>
          </a:xfrm>
        </p:spPr>
      </p:pic>
    </p:spTree>
    <p:extLst>
      <p:ext uri="{BB962C8B-B14F-4D97-AF65-F5344CB8AC3E}">
        <p14:creationId xmlns:p14="http://schemas.microsoft.com/office/powerpoint/2010/main" xmlns="" val="423092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Работа с родителями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Консультации</a:t>
            </a:r>
          </a:p>
          <a:p>
            <a:r>
              <a:rPr lang="ru-RU" dirty="0" smtClean="0"/>
              <a:t>Просвещение через буклеты, памятки</a:t>
            </a:r>
          </a:p>
          <a:p>
            <a:r>
              <a:rPr lang="ru-RU" dirty="0" smtClean="0"/>
              <a:t>Открытые мероприятия</a:t>
            </a:r>
          </a:p>
          <a:p>
            <a:r>
              <a:rPr lang="ru-RU" dirty="0" smtClean="0"/>
              <a:t>Заседания </a:t>
            </a:r>
            <a:r>
              <a:rPr lang="ru-RU" dirty="0" err="1" smtClean="0"/>
              <a:t>ПМПк</a:t>
            </a:r>
            <a:endParaRPr lang="ru-RU" dirty="0"/>
          </a:p>
        </p:txBody>
      </p:sp>
      <p:pic>
        <p:nvPicPr>
          <p:cNvPr id="6" name="Содержимое 5" descr="DSC014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43372" y="2285992"/>
            <a:ext cx="4781584" cy="3852083"/>
          </a:xfrm>
        </p:spPr>
      </p:pic>
    </p:spTree>
    <p:extLst>
      <p:ext uri="{BB962C8B-B14F-4D97-AF65-F5344CB8AC3E}">
        <p14:creationId xmlns:p14="http://schemas.microsoft.com/office/powerpoint/2010/main" xmlns="" val="298936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4442"/>
          </a:xfrm>
        </p:spPr>
        <p:txBody>
          <a:bodyPr>
            <a:normAutofit/>
          </a:bodyPr>
          <a:lstStyle/>
          <a:p>
            <a:r>
              <a:rPr lang="ru-RU" sz="3100" b="1" dirty="0" smtClean="0"/>
              <a:t>Инклюзивное</a:t>
            </a:r>
            <a:r>
              <a:rPr lang="ru-RU" sz="3100" dirty="0" smtClean="0"/>
              <a:t> (франц. </a:t>
            </a:r>
            <a:r>
              <a:rPr lang="ru-RU" sz="3100" dirty="0" err="1" smtClean="0"/>
              <a:t>inclusif</a:t>
            </a:r>
            <a:r>
              <a:rPr lang="ru-RU" sz="3100" dirty="0" smtClean="0"/>
              <a:t> – включающий в себя, от лат. </a:t>
            </a:r>
            <a:r>
              <a:rPr lang="ru-RU" sz="3100" dirty="0" err="1" smtClean="0"/>
              <a:t>include</a:t>
            </a:r>
            <a:r>
              <a:rPr lang="ru-RU" sz="3100" dirty="0" smtClean="0"/>
              <a:t> – заключаю, включаю) или </a:t>
            </a:r>
            <a:r>
              <a:rPr lang="ru-RU" sz="3100" b="1" dirty="0" smtClean="0"/>
              <a:t>включенное образование </a:t>
            </a:r>
            <a:r>
              <a:rPr lang="ru-RU" sz="3100" dirty="0" smtClean="0"/>
              <a:t>–процесс обучения детей с особыми потребностями в общеобразовательных (массовых) </a:t>
            </a:r>
            <a:br>
              <a:rPr lang="ru-RU" sz="3100" dirty="0" smtClean="0"/>
            </a:br>
            <a:r>
              <a:rPr lang="ru-RU" sz="3100" dirty="0" smtClean="0"/>
              <a:t>ДОУ и </a:t>
            </a:r>
            <a:r>
              <a:rPr lang="ru-RU" sz="3200" dirty="0" smtClean="0"/>
              <a:t>школах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3861048"/>
            <a:ext cx="2719604" cy="2520280"/>
          </a:xfrm>
        </p:spPr>
      </p:pic>
    </p:spTree>
    <p:extLst>
      <p:ext uri="{BB962C8B-B14F-4D97-AF65-F5344CB8AC3E}">
        <p14:creationId xmlns:p14="http://schemas.microsoft.com/office/powerpoint/2010/main" xmlns="" val="131913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Рекомендации </a:t>
            </a:r>
            <a:br>
              <a:rPr lang="ru-RU" sz="2800" b="1" dirty="0" smtClean="0"/>
            </a:br>
            <a:r>
              <a:rPr lang="ru-RU" sz="2800" b="1" dirty="0" smtClean="0"/>
              <a:t>педагогам необходимо:</a:t>
            </a:r>
            <a:endParaRPr lang="ru-RU" sz="2800" b="1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214974"/>
          </a:xfrm>
        </p:spPr>
        <p:txBody>
          <a:bodyPr>
            <a:noAutofit/>
          </a:bodyPr>
          <a:lstStyle/>
          <a:p>
            <a:pPr lvl="0"/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включать в занятия всех детей группы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независимо от дефекта, разрабатывая для каждого из них индивидуальную коррекционно-развивающую программу;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создавать для ребенка атмосферу доброжелательности, психологической безопасности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 Педагог должен стремиться к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безоценочному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принятию ребенка, пониманию его ситуации;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корректно и гуманно оценивать динамику продвижения ребенка;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при оценке динамики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продвижения ребенка с ограниченными возможностями здоровья </a:t>
            </a: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сравнивать его не с другими детьми, а главным образом с самим с собой на предыдущем уровне развития;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педагогический прогноз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строить на основе педагогического оптимизма, стремясь в каждом ребенке найти сохранные психомоторные функции, положительные стороны его личности и развития, на которые можно опереться при педагогической работе.</a:t>
            </a:r>
          </a:p>
          <a:p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Благоприятные условия, методы и приёмы работы с детьми инклюзивной группы</a:t>
            </a:r>
            <a:endParaRPr lang="ru-RU" sz="32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Гибкий режим</a:t>
            </a:r>
          </a:p>
          <a:p>
            <a:r>
              <a:rPr lang="ru-RU" dirty="0" smtClean="0"/>
              <a:t>Индивидуальный образовательный маршрут</a:t>
            </a:r>
          </a:p>
          <a:p>
            <a:r>
              <a:rPr lang="ru-RU" dirty="0" smtClean="0"/>
              <a:t>Коррекционно-развивающие программы обучения и воспитания ( адаптированные)</a:t>
            </a:r>
          </a:p>
          <a:p>
            <a:r>
              <a:rPr lang="ru-RU" dirty="0" smtClean="0"/>
              <a:t>Доступные методы обучения ( наглядные, практические, словесные)</a:t>
            </a:r>
          </a:p>
          <a:p>
            <a:r>
              <a:rPr lang="ru-RU" dirty="0" smtClean="0"/>
              <a:t>Невербальные средства коммуникации </a:t>
            </a:r>
          </a:p>
          <a:p>
            <a:pPr>
              <a:buNone/>
            </a:pPr>
            <a:r>
              <a:rPr lang="ru-RU" dirty="0" smtClean="0"/>
              <a:t>( жесты, пиктограммы, картинки-символы)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Перспективы развития инклюзивного образования </a:t>
            </a:r>
            <a:br>
              <a:rPr lang="ru-RU" b="1" dirty="0" smtClean="0"/>
            </a:br>
            <a:r>
              <a:rPr lang="ru-RU" b="1" dirty="0" smtClean="0"/>
              <a:t>в МДОУ </a:t>
            </a:r>
            <a:r>
              <a:rPr lang="ru-RU" b="1" dirty="0" err="1" smtClean="0"/>
              <a:t>д</a:t>
            </a:r>
            <a:r>
              <a:rPr lang="ru-RU" b="1" dirty="0" smtClean="0"/>
              <a:t>/с «Росинка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857364"/>
            <a:ext cx="8229600" cy="426879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    Разработка </a:t>
            </a:r>
            <a:r>
              <a:rPr lang="ru-RU" dirty="0" smtClean="0"/>
              <a:t>и реализация долгосрочного </a:t>
            </a:r>
            <a:r>
              <a:rPr lang="ru-RU" dirty="0" smtClean="0"/>
              <a:t>проекта </a:t>
            </a:r>
            <a:r>
              <a:rPr lang="ru-RU" dirty="0" smtClean="0"/>
              <a:t>«Создание условий для успешной социализации детей с ограниченными возможностями в ДОУ»</a:t>
            </a:r>
          </a:p>
          <a:p>
            <a:r>
              <a:rPr lang="ru-RU" dirty="0" smtClean="0"/>
              <a:t>Создание нормативно-правовой базы проекта.</a:t>
            </a:r>
          </a:p>
          <a:p>
            <a:r>
              <a:rPr lang="ru-RU" dirty="0" smtClean="0"/>
              <a:t>Привлечение родителей в коррекционно-образовательный процесс, создание «Школы для родителей».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 flipH="1">
            <a:off x="8686799" y="274638"/>
            <a:ext cx="45719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r>
              <a:rPr lang="ru-RU" dirty="0" smtClean="0"/>
              <a:t>Организация повышения уровня квалификации педагогов, работающих с детьми с ОВЗ через </a:t>
            </a:r>
            <a:r>
              <a:rPr lang="ru-RU" dirty="0" smtClean="0"/>
              <a:t>консультации, семинары</a:t>
            </a:r>
            <a:r>
              <a:rPr lang="ru-RU" dirty="0" smtClean="0"/>
              <a:t>, мастер-классы.</a:t>
            </a:r>
          </a:p>
          <a:p>
            <a:r>
              <a:rPr lang="ru-RU" dirty="0" smtClean="0"/>
              <a:t>Создание картотеки коррекционно-развивающих игр для детей с ОВЗ.</a:t>
            </a:r>
          </a:p>
          <a:p>
            <a:r>
              <a:rPr lang="ru-RU" dirty="0" smtClean="0"/>
              <a:t>Пополнение материально-технической базы учреждения специальным оборудованием и методической литературой.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620688"/>
            <a:ext cx="78488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pPr algn="ctr"/>
            <a:r>
              <a:rPr lang="ru-RU" sz="2400" b="1" dirty="0" smtClean="0"/>
              <a:t>Инклюзивное обучение в ДОУ делает возможным</a:t>
            </a:r>
            <a:r>
              <a:rPr lang="ru-RU" sz="2400" dirty="0" smtClean="0"/>
              <a:t> </a:t>
            </a:r>
          </a:p>
          <a:p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/>
              <a:t>оказание необходимой коррекционно-педагогической и медико-социальной помощи большому количеству детей; </a:t>
            </a:r>
          </a:p>
          <a:p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/>
              <a:t>позволяет максимально приблизить ее к месту жительства ребенка;</a:t>
            </a:r>
          </a:p>
          <a:p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/>
              <a:t>обеспечить родителей консультативной </a:t>
            </a:r>
            <a:r>
              <a:rPr lang="ru-RU" sz="2400" dirty="0" smtClean="0"/>
              <a:t>поддержкой;</a:t>
            </a:r>
            <a:endParaRPr lang="ru-RU" sz="2400" dirty="0" smtClean="0"/>
          </a:p>
          <a:p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/>
              <a:t>подготовить общество к принятию человека с ограниченными возможностями.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93652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11750"/>
          </a:xfrm>
        </p:spPr>
        <p:txBody>
          <a:bodyPr/>
          <a:lstStyle/>
          <a:p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Инициаторы включения  детей  с  особенностями  развития </a:t>
            </a:r>
            <a:br>
              <a:rPr lang="ru-RU" sz="2400" b="1" dirty="0" smtClean="0"/>
            </a:br>
            <a:r>
              <a:rPr lang="ru-RU" sz="2400" b="1" dirty="0" smtClean="0"/>
              <a:t>в  процесс обучения </a:t>
            </a:r>
            <a:br>
              <a:rPr lang="ru-RU" sz="2400" b="1" dirty="0" smtClean="0"/>
            </a:br>
            <a:r>
              <a:rPr lang="ru-RU" sz="2400" b="1" dirty="0" smtClean="0"/>
              <a:t> в  систему  образовательных учреждений общего типа выступают </a:t>
            </a:r>
            <a:r>
              <a:rPr lang="ru-RU" sz="2400" dirty="0" smtClean="0"/>
              <a:t>: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332037"/>
            <a:ext cx="8229600" cy="4525963"/>
          </a:xfrm>
        </p:spPr>
        <p:txBody>
          <a:bodyPr/>
          <a:lstStyle/>
          <a:p>
            <a:r>
              <a:rPr lang="ru-RU" dirty="0" smtClean="0"/>
              <a:t>объединения родителей детей с инвалидностью, </a:t>
            </a:r>
          </a:p>
          <a:p>
            <a:r>
              <a:rPr lang="ru-RU" dirty="0" smtClean="0"/>
              <a:t>организации, отстаивающие права и  интересы людей с инвалидностью,</a:t>
            </a:r>
          </a:p>
          <a:p>
            <a:r>
              <a:rPr lang="ru-RU" dirty="0" smtClean="0"/>
              <a:t> профессиональные сообщества,</a:t>
            </a:r>
          </a:p>
          <a:p>
            <a:r>
              <a:rPr lang="ru-RU" dirty="0" smtClean="0"/>
              <a:t> ОУ, работающие в экспериментальном и проектном режиме.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6966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Проблемы: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997152"/>
          </a:xfrm>
        </p:spPr>
        <p:txBody>
          <a:bodyPr>
            <a:normAutofit fontScale="92500" lnSpcReduction="20000"/>
          </a:bodyPr>
          <a:lstStyle/>
          <a:p>
            <a:r>
              <a:rPr lang="ru-RU" sz="2800" u="sng" dirty="0" smtClean="0"/>
              <a:t>стихийное включение </a:t>
            </a:r>
            <a:r>
              <a:rPr lang="ru-RU" sz="2800" dirty="0" smtClean="0"/>
              <a:t>детей с отклонениями в развитии в среду здоровых сверстников, особенно в сельской местности;</a:t>
            </a:r>
          </a:p>
          <a:p>
            <a:pPr marL="0" indent="0">
              <a:buNone/>
            </a:pPr>
            <a:endParaRPr lang="ru-RU" sz="2800" dirty="0" smtClean="0"/>
          </a:p>
          <a:p>
            <a:r>
              <a:rPr lang="ru-RU" sz="2800" u="sng" dirty="0"/>
              <a:t>н</a:t>
            </a:r>
            <a:r>
              <a:rPr lang="ru-RU" sz="2800" u="sng" dirty="0" smtClean="0"/>
              <a:t>ехватка коррекционных  ДОУ</a:t>
            </a:r>
            <a:r>
              <a:rPr lang="ru-RU" sz="2800" dirty="0" smtClean="0"/>
              <a:t>;</a:t>
            </a:r>
          </a:p>
          <a:p>
            <a:pPr marL="0" indent="0">
              <a:buNone/>
            </a:pPr>
            <a:endParaRPr lang="ru-RU" sz="2800" dirty="0" smtClean="0"/>
          </a:p>
          <a:p>
            <a:r>
              <a:rPr lang="ru-RU" sz="2800" dirty="0" smtClean="0"/>
              <a:t> </a:t>
            </a:r>
            <a:r>
              <a:rPr lang="ru-RU" sz="2800" u="sng" dirty="0" smtClean="0"/>
              <a:t>нежелание  родителей воспитывать своих детей в условиях учреждения компенсирующего </a:t>
            </a:r>
            <a:r>
              <a:rPr lang="ru-RU" sz="2800" u="sng" dirty="0" smtClean="0"/>
              <a:t>вида</a:t>
            </a:r>
            <a:r>
              <a:rPr lang="ru-RU" sz="2800" dirty="0" smtClean="0"/>
              <a:t>;</a:t>
            </a:r>
            <a:endParaRPr lang="ru-RU" sz="2800" dirty="0" smtClean="0"/>
          </a:p>
          <a:p>
            <a:pPr marL="0" indent="0">
              <a:buNone/>
            </a:pPr>
            <a:endParaRPr lang="ru-RU" sz="2800" dirty="0" smtClean="0"/>
          </a:p>
          <a:p>
            <a:r>
              <a:rPr lang="ru-RU" sz="2800" u="sng" dirty="0" smtClean="0"/>
              <a:t>В </a:t>
            </a:r>
            <a:r>
              <a:rPr lang="ru-RU" sz="2800" u="sng" dirty="0" smtClean="0"/>
              <a:t>ДОУ </a:t>
            </a:r>
            <a:r>
              <a:rPr lang="ru-RU" sz="2800" u="sng" dirty="0" smtClean="0"/>
              <a:t>общеразвивающего вида нет полноценных условий для  инклюзивного  обучения </a:t>
            </a:r>
            <a:r>
              <a:rPr lang="ru-RU" sz="2800" dirty="0" smtClean="0"/>
              <a:t>таких детей: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кадровое обеспечение,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/>
              <a:t>материально-техническое обеспечение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5669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</a:t>
            </a:r>
            <a:r>
              <a:rPr lang="ru-RU" b="1" dirty="0" smtClean="0"/>
              <a:t>ебенок с ОВЗ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1484784"/>
            <a:ext cx="84969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Д</a:t>
            </a:r>
            <a:r>
              <a:rPr lang="ru-RU" sz="2400" b="1" dirty="0" smtClean="0"/>
              <a:t>ети с разными нарушениями развития: </a:t>
            </a:r>
          </a:p>
          <a:p>
            <a:r>
              <a:rPr lang="ru-RU" sz="2400" dirty="0" smtClean="0"/>
              <a:t>•	нарушениями слуха, </a:t>
            </a:r>
          </a:p>
          <a:p>
            <a:r>
              <a:rPr lang="ru-RU" sz="2400" dirty="0" smtClean="0"/>
              <a:t>•	зрения, </a:t>
            </a:r>
          </a:p>
          <a:p>
            <a:r>
              <a:rPr lang="ru-RU" sz="2400" dirty="0" smtClean="0"/>
              <a:t>•	опорно-двигательного аппарата, </a:t>
            </a:r>
          </a:p>
          <a:p>
            <a:r>
              <a:rPr lang="ru-RU" sz="2400" dirty="0" smtClean="0"/>
              <a:t>•	интеллекта, </a:t>
            </a:r>
          </a:p>
          <a:p>
            <a:r>
              <a:rPr lang="ru-RU" sz="2400" dirty="0" smtClean="0"/>
              <a:t>•	дети с задержкой и комплексными нарушениями развития,  </a:t>
            </a:r>
          </a:p>
          <a:p>
            <a:r>
              <a:rPr lang="ru-RU" sz="2400" dirty="0" smtClean="0"/>
              <a:t>•	с нарушениями  речи разного генеза (в том числе заикание,  ЗРР, ТНР, СНР).  </a:t>
            </a:r>
          </a:p>
          <a:p>
            <a:r>
              <a:rPr lang="ru-RU" sz="2400" dirty="0" smtClean="0"/>
              <a:t>•	С выраженными расстройствами эмоционально-волевой сферы и поведения.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49728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/>
              <a:t>С</a:t>
            </a:r>
            <a:r>
              <a:rPr lang="ru-RU" sz="2800" b="1" dirty="0" smtClean="0"/>
              <a:t>пециальные условия воспитания и обучения детей </a:t>
            </a:r>
            <a:br>
              <a:rPr lang="ru-RU" sz="2800" b="1" dirty="0" smtClean="0"/>
            </a:br>
            <a:r>
              <a:rPr lang="ru-RU" sz="2800" b="1" dirty="0" smtClean="0"/>
              <a:t>с ОВЗ в учреждении общеразвивающего вида: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628800"/>
            <a:ext cx="770485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400" b="1" dirty="0" smtClean="0"/>
              <a:t>Создание нормативно-правового и программно-методического обеспечения.</a:t>
            </a:r>
          </a:p>
          <a:p>
            <a:pPr marL="342900" indent="-342900">
              <a:buAutoNum type="arabicPeriod"/>
            </a:pPr>
            <a:endParaRPr lang="ru-RU" sz="2400" b="1" dirty="0" smtClean="0"/>
          </a:p>
          <a:p>
            <a:pPr marL="342900" indent="-342900">
              <a:buAutoNum type="arabicPeriod"/>
            </a:pPr>
            <a:endParaRPr lang="ru-RU" sz="2400" b="1" dirty="0"/>
          </a:p>
          <a:p>
            <a:pPr marL="342900" indent="-342900">
              <a:buAutoNum type="arabicPeriod"/>
            </a:pPr>
            <a:r>
              <a:rPr lang="ru-RU" sz="2400" b="1" dirty="0" smtClean="0"/>
              <a:t> Создание предметно-развивающей среды.</a:t>
            </a:r>
          </a:p>
          <a:p>
            <a:pPr marL="342900" indent="-342900">
              <a:buAutoNum type="arabicPeriod"/>
            </a:pPr>
            <a:endParaRPr lang="ru-RU" sz="2400" b="1" dirty="0" smtClean="0"/>
          </a:p>
          <a:p>
            <a:pPr marL="342900" indent="-342900">
              <a:buAutoNum type="arabicPeriod"/>
            </a:pPr>
            <a:endParaRPr lang="ru-RU" sz="2400" b="1" dirty="0"/>
          </a:p>
          <a:p>
            <a:pPr marL="342900" indent="-342900">
              <a:buAutoNum type="arabicPeriod"/>
            </a:pPr>
            <a:r>
              <a:rPr lang="ru-RU" sz="2400" b="1" dirty="0" smtClean="0"/>
              <a:t>Кадровое обеспечение.</a:t>
            </a:r>
          </a:p>
          <a:p>
            <a:pPr marL="342900" indent="-342900">
              <a:buAutoNum type="arabicPeriod"/>
            </a:pPr>
            <a:endParaRPr lang="ru-RU" sz="2400" b="1" dirty="0" smtClean="0"/>
          </a:p>
          <a:p>
            <a:endParaRPr lang="ru-RU" sz="2400" b="1" dirty="0" smtClean="0"/>
          </a:p>
          <a:p>
            <a:r>
              <a:rPr lang="ru-RU" sz="2400" b="1" dirty="0" smtClean="0"/>
              <a:t>4. Создание психолого-педагогического сопровождения.</a:t>
            </a:r>
          </a:p>
          <a:p>
            <a:pPr marL="342900" indent="-342900">
              <a:buAutoNum type="arabicPeriod"/>
            </a:pPr>
            <a:endParaRPr lang="ru-RU" sz="2400" dirty="0"/>
          </a:p>
          <a:p>
            <a:pPr marL="342900" indent="-342900">
              <a:buAutoNum type="arabicPeriod"/>
            </a:pPr>
            <a:endParaRPr lang="ru-RU" sz="2400" dirty="0" smtClean="0"/>
          </a:p>
          <a:p>
            <a:pPr marL="342900" indent="-342900">
              <a:buAutoNum type="arabicPeriod"/>
            </a:pPr>
            <a:endParaRPr lang="ru-RU" sz="2400" dirty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1804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Наш опыт работы: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</a:t>
            </a:r>
            <a:r>
              <a:rPr lang="ru-RU" dirty="0" smtClean="0"/>
              <a:t>ри поддержке </a:t>
            </a:r>
            <a:r>
              <a:rPr lang="ru-RU" dirty="0" smtClean="0"/>
              <a:t>отдела образования Администрации </a:t>
            </a:r>
            <a:r>
              <a:rPr lang="ru-RU" dirty="0" err="1" smtClean="0"/>
              <a:t>Мышкинского</a:t>
            </a:r>
            <a:r>
              <a:rPr lang="ru-RU" dirty="0" smtClean="0"/>
              <a:t> </a:t>
            </a:r>
            <a:r>
              <a:rPr lang="ru-RU" dirty="0" smtClean="0"/>
              <a:t>МР</a:t>
            </a:r>
            <a:r>
              <a:rPr lang="ru-RU" dirty="0" smtClean="0"/>
              <a:t>, на </a:t>
            </a:r>
            <a:r>
              <a:rPr lang="ru-RU" dirty="0" smtClean="0"/>
              <a:t>основании приказа № 10/а от </a:t>
            </a:r>
            <a:r>
              <a:rPr lang="ru-RU" dirty="0" smtClean="0"/>
              <a:t>20.08.09  </a:t>
            </a:r>
            <a:r>
              <a:rPr lang="ru-RU" dirty="0" smtClean="0"/>
              <a:t>в </a:t>
            </a:r>
            <a:r>
              <a:rPr lang="ru-RU" b="1" dirty="0" smtClean="0"/>
              <a:t>сентябре 2009 </a:t>
            </a:r>
            <a:r>
              <a:rPr lang="ru-RU" b="1" dirty="0" smtClean="0"/>
              <a:t>г</a:t>
            </a:r>
            <a:r>
              <a:rPr lang="ru-RU" b="1" dirty="0" smtClean="0"/>
              <a:t>ода </a:t>
            </a:r>
            <a:r>
              <a:rPr lang="ru-RU" dirty="0" smtClean="0"/>
              <a:t>в</a:t>
            </a:r>
            <a:r>
              <a:rPr lang="ru-RU" dirty="0" smtClean="0"/>
              <a:t> </a:t>
            </a:r>
            <a:r>
              <a:rPr lang="ru-RU" dirty="0" smtClean="0"/>
              <a:t>МДОУ д/с «Росинка» была открыта </a:t>
            </a:r>
            <a:r>
              <a:rPr lang="ru-RU" b="1" dirty="0" smtClean="0"/>
              <a:t>дополнительная </a:t>
            </a:r>
            <a:r>
              <a:rPr lang="ru-RU" b="1" dirty="0" smtClean="0"/>
              <a:t>группа кратковременного пребывания  «Особый ребенок»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7626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188" y="-49213"/>
            <a:ext cx="9351963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Ребёнок с СНР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484784"/>
            <a:ext cx="82089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Системное недоразвитие речи </a:t>
            </a:r>
            <a:r>
              <a:rPr lang="ru-RU" sz="2800" dirty="0" smtClean="0"/>
              <a:t>(СНР) – это различные сложные речевые расстройства, при которых нарушено формирование всех компонентов речевой системы, относящихся к ее звуковой и смысловой стороне </a:t>
            </a:r>
            <a:r>
              <a:rPr lang="ru-RU" sz="2800" b="1" dirty="0" smtClean="0"/>
              <a:t>у детей с ограниченными возможностями здоровья. </a:t>
            </a:r>
          </a:p>
          <a:p>
            <a:endParaRPr lang="ru-RU" sz="2800" b="1" dirty="0"/>
          </a:p>
          <a:p>
            <a:r>
              <a:rPr lang="ru-RU" sz="2800" dirty="0" smtClean="0"/>
              <a:t>Недоразвитие речи у детей выражено в различной степени: от полного отсутствия речи до незначительных отклонений в развитии.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99089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614</Words>
  <Application>Microsoft Office PowerPoint</Application>
  <PresentationFormat>Экран (4:3)</PresentationFormat>
  <Paragraphs>130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ПЕДАГОГИЧЕСКИЙ СОВЕТ ТЕМА: «Создание благоприятных условий для социальной адаптации и развития детей с ОВЗ через взаимодействие педагогов и специалистов» </vt:lpstr>
      <vt:lpstr>Инклюзивное образование в условиях ДОУ</vt:lpstr>
      <vt:lpstr>Инклюзивное (франц. inclusif – включающий в себя, от лат. include – заключаю, включаю) или включенное образование –процесс обучения детей с особыми потребностями в общеобразовательных (массовых)  ДОУ и школах.</vt:lpstr>
      <vt:lpstr>Инициаторы включения  детей  с  особенностями  развития  в  процесс обучения   в  систему  образовательных учреждений общего типа выступают :</vt:lpstr>
      <vt:lpstr>Проблемы:</vt:lpstr>
      <vt:lpstr>Ребенок с ОВЗ</vt:lpstr>
      <vt:lpstr>Специальные условия воспитания и обучения детей  с ОВЗ в учреждении общеразвивающего вида:</vt:lpstr>
      <vt:lpstr>Наш опыт работы:</vt:lpstr>
      <vt:lpstr>Ребёнок с СНР</vt:lpstr>
      <vt:lpstr>Ребёнок с ТНР</vt:lpstr>
      <vt:lpstr>Индивидуальные логопедические занятия</vt:lpstr>
      <vt:lpstr>Слайд 12</vt:lpstr>
      <vt:lpstr>Участие в праздниках</vt:lpstr>
      <vt:lpstr> Коррекционно-развивающие занятия  (на логопункте)</vt:lpstr>
      <vt:lpstr>С целью обеспечения оптимальных педагогических условий для детей с особенностями в обучении и воспитании с 03.09.2013. было создано ПМПк ( приказ № 93/1 от 30.08.13) и сформирована инклюзивная группа.     </vt:lpstr>
      <vt:lpstr>Слайд 16</vt:lpstr>
      <vt:lpstr>Коррекционно-развивающие логопедические занятия (НОД)</vt:lpstr>
      <vt:lpstr>Слайд 18</vt:lpstr>
      <vt:lpstr>Слайд 19</vt:lpstr>
      <vt:lpstr>Слайд 20</vt:lpstr>
      <vt:lpstr>Слайд 21</vt:lpstr>
      <vt:lpstr>Подгрупповые занятия(НОД) музыкального руководителя</vt:lpstr>
      <vt:lpstr>Слайд 23</vt:lpstr>
      <vt:lpstr>Подгрупповые занятия (НОД) инструктора по физкультуре</vt:lpstr>
      <vt:lpstr>Слайд 25</vt:lpstr>
      <vt:lpstr>Коррекционно-развивающие занятия (НОД) педагога-психолога</vt:lpstr>
      <vt:lpstr>Слайд 27</vt:lpstr>
      <vt:lpstr>Индивидуальная работа воспитателей</vt:lpstr>
      <vt:lpstr>Работа с родителями</vt:lpstr>
      <vt:lpstr>Рекомендации  педагогам необходимо:</vt:lpstr>
      <vt:lpstr>Благоприятные условия, методы и приёмы работы с детьми инклюзивной группы</vt:lpstr>
      <vt:lpstr>Перспективы развития инклюзивного образования  в МДОУ д/с «Росинка»</vt:lpstr>
      <vt:lpstr>Слайд 33</vt:lpstr>
      <vt:lpstr>Слайд 34</vt:lpstr>
      <vt:lpstr>Спасибо за внимание!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Инклюзивное образование. Логопедическая работа с детьми с ОВЗ и ТНР в условиях логопункта. (из опыта работы)</dc:title>
  <dc:creator>user</dc:creator>
  <cp:lastModifiedBy>User</cp:lastModifiedBy>
  <cp:revision>53</cp:revision>
  <dcterms:created xsi:type="dcterms:W3CDTF">2014-04-07T17:44:33Z</dcterms:created>
  <dcterms:modified xsi:type="dcterms:W3CDTF">2014-04-24T12:31:34Z</dcterms:modified>
</cp:coreProperties>
</file>