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86" r:id="rId4"/>
    <p:sldId id="296" r:id="rId5"/>
    <p:sldId id="287" r:id="rId6"/>
    <p:sldId id="291" r:id="rId7"/>
    <p:sldId id="270" r:id="rId8"/>
    <p:sldId id="273" r:id="rId9"/>
    <p:sldId id="274" r:id="rId10"/>
    <p:sldId id="280" r:id="rId11"/>
    <p:sldId id="295" r:id="rId12"/>
    <p:sldId id="272" r:id="rId13"/>
    <p:sldId id="275" r:id="rId14"/>
    <p:sldId id="276" r:id="rId15"/>
    <p:sldId id="298" r:id="rId16"/>
    <p:sldId id="27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11" autoAdjust="0"/>
  </p:normalViewPr>
  <p:slideViewPr>
    <p:cSldViewPr>
      <p:cViewPr>
        <p:scale>
          <a:sx n="85" d="100"/>
          <a:sy n="85" d="100"/>
        </p:scale>
        <p:origin x="-93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67183-27E0-41A6-B67E-0E0D14D287D3}" type="datetimeFigureOut">
              <a:rPr lang="ru-RU" smtClean="0"/>
              <a:pPr/>
              <a:t>05.01.2017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4B20-CF6E-4EE1-BF36-623895E109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67183-27E0-41A6-B67E-0E0D14D287D3}" type="datetimeFigureOut">
              <a:rPr lang="ru-RU" smtClean="0"/>
              <a:pPr/>
              <a:t>05.01.2017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4B20-CF6E-4EE1-BF36-623895E109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67183-27E0-41A6-B67E-0E0D14D287D3}" type="datetimeFigureOut">
              <a:rPr lang="ru-RU" smtClean="0"/>
              <a:pPr/>
              <a:t>05.01.2017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4B20-CF6E-4EE1-BF36-623895E109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67183-27E0-41A6-B67E-0E0D14D287D3}" type="datetimeFigureOut">
              <a:rPr lang="ru-RU" smtClean="0"/>
              <a:pPr/>
              <a:t>05.01.2017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4B20-CF6E-4EE1-BF36-623895E109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67183-27E0-41A6-B67E-0E0D14D287D3}" type="datetimeFigureOut">
              <a:rPr lang="ru-RU" smtClean="0"/>
              <a:pPr/>
              <a:t>05.01.2017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4B20-CF6E-4EE1-BF36-623895E109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67183-27E0-41A6-B67E-0E0D14D287D3}" type="datetimeFigureOut">
              <a:rPr lang="ru-RU" smtClean="0"/>
              <a:pPr/>
              <a:t>05.01.2017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4B20-CF6E-4EE1-BF36-623895E109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67183-27E0-41A6-B67E-0E0D14D287D3}" type="datetimeFigureOut">
              <a:rPr lang="ru-RU" smtClean="0"/>
              <a:pPr/>
              <a:t>05.01.2017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4B20-CF6E-4EE1-BF36-623895E109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67183-27E0-41A6-B67E-0E0D14D287D3}" type="datetimeFigureOut">
              <a:rPr lang="ru-RU" smtClean="0"/>
              <a:pPr/>
              <a:t>05.01.2017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4B20-CF6E-4EE1-BF36-623895E109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67183-27E0-41A6-B67E-0E0D14D287D3}" type="datetimeFigureOut">
              <a:rPr lang="ru-RU" smtClean="0"/>
              <a:pPr/>
              <a:t>05.01.2017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4B20-CF6E-4EE1-BF36-623895E109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67183-27E0-41A6-B67E-0E0D14D287D3}" type="datetimeFigureOut">
              <a:rPr lang="ru-RU" smtClean="0"/>
              <a:pPr/>
              <a:t>05.01.2017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4B20-CF6E-4EE1-BF36-623895E109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67183-27E0-41A6-B67E-0E0D14D287D3}" type="datetimeFigureOut">
              <a:rPr lang="ru-RU" smtClean="0"/>
              <a:pPr/>
              <a:t>05.01.2017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4B20-CF6E-4EE1-BF36-623895E109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67183-27E0-41A6-B67E-0E0D14D287D3}" type="datetimeFigureOut">
              <a:rPr lang="ru-RU" smtClean="0"/>
              <a:pPr/>
              <a:t>05.01.2017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44B20-CF6E-4EE1-BF36-623895E109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&#1073;&#1077;&#1089;&#1077;&#1076;&#1099;%20%20&#1089;%20&#1076;&#1077;&#1090;&#1100;&#1084;&#1080;%20&#1087;&#1086;%20&#1055;&#1044;&#1044;.doc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&#1050;&#1054;&#1053;&#1057;&#1055;&#1045;&#1050;&#1058;&#1067;%20&#1053;&#1054;&#1044;%20&#1055;&#1054;%20&#1055;&#1044;&#1044;.docx" TargetMode="External"/><Relationship Id="rId5" Type="http://schemas.openxmlformats.org/officeDocument/2006/relationships/hyperlink" Target="&#1050;&#1086;&#1085;&#1089;&#1091;&#1083;&#1100;&#1090;&#1072;&#1094;&#1080;&#1080;%20&#1076;&#1083;&#1103;%20&#1088;&#1086;&#1076;&#1080;&#1090;&#1077;&#1083;&#1077;&#1081;.docx" TargetMode="External"/><Relationship Id="rId4" Type="http://schemas.openxmlformats.org/officeDocument/2006/relationships/hyperlink" Target="&#1048;&#1075;&#1088;&#1099;%20&#1087;&#1086;%20&#1055;&#1044;&#1044;.rt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&#1056;&#1086;&#1076;&#1080;&#1090;&#1077;&#1083;&#1100;&#1089;&#1082;&#1086;&#1077;%20&#1089;&#1086;&#1073;&#1088;&#1072;&#1085;&#1080;&#1077;.docx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&#1074;&#1077;&#1095;&#1077;&#1088;%20&#1076;&#1086;&#1088;&#1086;&#1078;&#1085;&#1086;&#1081;%20&#1075;&#1088;&#1072;&#1084;&#1086;&#1090;&#1099;.doc" TargetMode="External"/><Relationship Id="rId3" Type="http://schemas.openxmlformats.org/officeDocument/2006/relationships/hyperlink" Target="&#1073;&#1077;&#1089;&#1077;&#1076;&#1099;%20%20&#1089;%20&#1076;&#1077;&#1090;&#1100;&#1084;&#1080;%20&#1087;&#1086;%20&#1055;&#1044;&#1044;.doc" TargetMode="External"/><Relationship Id="rId7" Type="http://schemas.openxmlformats.org/officeDocument/2006/relationships/hyperlink" Target="&#1056;&#1077;&#1082;&#1086;&#1084;&#1077;&#1085;&#1076;&#1072;&#1094;&#1080;&#1080;%20&#1076;&#1083;&#1103;%20&#1088;&#1086;&#1076;&#1080;&#1090;&#1077;&#1083;&#1077;&#1081;.docx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&#1040;&#1085;&#1082;&#1077;&#1090;&#1072;%20&#1076;&#1083;&#1103;%20&#1088;&#1086;&#1076;&#1080;&#1090;&#1077;&#1083;&#1077;&#1081;.docx" TargetMode="External"/><Relationship Id="rId5" Type="http://schemas.openxmlformats.org/officeDocument/2006/relationships/hyperlink" Target="&#1050;&#1054;&#1053;&#1057;&#1055;&#1045;&#1050;&#1058;&#1067;%20&#1053;&#1054;&#1044;%20&#1055;&#1054;%20&#1055;&#1044;&#1044;.docx" TargetMode="External"/><Relationship Id="rId4" Type="http://schemas.openxmlformats.org/officeDocument/2006/relationships/hyperlink" Target="&#1048;&#1075;&#1088;&#1099;%20&#1087;&#1086;%20&#1055;&#1044;&#1044;.rt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tapoc.trbo.yandex.net/tapoc_secure_proxy/e372b23e48c2ba5bc803b552bff7ac8f?url=https%3A%2F%2Fds02.infourok.ru%2Fuploads%2Fex%2F06cf%2F00033b1e-42097a9a%2Fhello_html_m3f681a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https://tapoc.trbo.yandex.net/tapoc_secure_proxy/13dc32f2c16be3dbe0a4f93457dae416?url=http%3A%2F%2Feasyen.ru%2F_ld%2F171%2Fs925375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692696"/>
            <a:ext cx="7033741" cy="532859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195736" y="1412776"/>
            <a:ext cx="468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Проект по правилам дорожного движения в старшей группе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35696" y="2276872"/>
            <a:ext cx="547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 Black" pitchFamily="34" charset="0"/>
              </a:rPr>
              <a:t> «Правила</a:t>
            </a:r>
          </a:p>
          <a:p>
            <a:pPr algn="ctr"/>
            <a:r>
              <a:rPr lang="ru-RU" sz="2000" dirty="0" smtClean="0">
                <a:latin typeface="Arial Black" pitchFamily="34" charset="0"/>
              </a:rPr>
              <a:t> движения - достойны уважения!»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99792" y="3068961"/>
            <a:ext cx="34563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Разработчики:</a:t>
            </a:r>
          </a:p>
          <a:p>
            <a:r>
              <a:rPr lang="ru-RU" dirty="0" err="1" smtClean="0"/>
              <a:t>Широбокова</a:t>
            </a:r>
            <a:r>
              <a:rPr lang="ru-RU" dirty="0" smtClean="0"/>
              <a:t> И.Г., воспитатель,</a:t>
            </a:r>
          </a:p>
          <a:p>
            <a:r>
              <a:rPr lang="ru-RU" dirty="0" smtClean="0"/>
              <a:t>Макарова Е.Ю., воспитатель,</a:t>
            </a:r>
          </a:p>
          <a:p>
            <a:r>
              <a:rPr lang="ru-RU" dirty="0" err="1" smtClean="0"/>
              <a:t>Лазарова</a:t>
            </a:r>
            <a:r>
              <a:rPr lang="ru-RU" dirty="0" smtClean="0"/>
              <a:t> Н.А., воспитатель,</a:t>
            </a:r>
          </a:p>
          <a:p>
            <a:r>
              <a:rPr lang="ru-RU" dirty="0" err="1" smtClean="0"/>
              <a:t>Мигачёва</a:t>
            </a:r>
            <a:r>
              <a:rPr lang="ru-RU" dirty="0" smtClean="0"/>
              <a:t> Г.Н., воспитатель, </a:t>
            </a:r>
          </a:p>
          <a:p>
            <a:r>
              <a:rPr lang="ru-RU" dirty="0" err="1" smtClean="0"/>
              <a:t>Былкова</a:t>
            </a:r>
            <a:r>
              <a:rPr lang="ru-RU" dirty="0" smtClean="0"/>
              <a:t> Е.В., воспитатель,</a:t>
            </a:r>
          </a:p>
          <a:p>
            <a:r>
              <a:rPr lang="ru-RU" dirty="0" smtClean="0"/>
              <a:t> Богослова Т.Ю. – ст. воспитатель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835696" y="908720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МДОУ детский сад «Росинка»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apoc.trbo.yandex.net/tapoc_secure_proxy/e372b23e48c2ba5bc803b552bff7ac8f?url=https%3A%2F%2Fds02.infourok.ru%2Fuploads%2Fex%2F06cf%2F00033b1e-42097a9a%2Fhello_html_m3f681a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15616" y="764704"/>
          <a:ext cx="7056784" cy="55968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80"/>
                <a:gridCol w="2808312"/>
                <a:gridCol w="1764196"/>
                <a:gridCol w="1764196"/>
              </a:tblGrid>
              <a:tr h="82135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Работа с детьми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     Работа с родителями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  Работа с педагогами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95071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3-я </a:t>
                      </a:r>
                      <a:r>
                        <a:rPr lang="ru-RU" sz="1200" dirty="0" smtClean="0"/>
                        <a:t>неделя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Times New Roman"/>
                          <a:cs typeface="Times New Roman"/>
                        </a:rPr>
                        <a:t>«Транспорт»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ru-RU" sz="1200" dirty="0"/>
                        <a:t>Встреча с инспектором ГИБДД.</a:t>
                      </a:r>
                    </a:p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ru-RU" sz="1200" dirty="0"/>
                        <a:t>Просмотр мультфильмов по ПДД: «Советы тётушки Совы», «</a:t>
                      </a:r>
                      <a:r>
                        <a:rPr lang="ru-RU" sz="1200" dirty="0" err="1" smtClean="0"/>
                        <a:t>Зай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/>
                        <a:t>чик», «</a:t>
                      </a:r>
                      <a:r>
                        <a:rPr lang="ru-RU" sz="1200" dirty="0" err="1"/>
                        <a:t>Смешарики</a:t>
                      </a:r>
                      <a:r>
                        <a:rPr lang="ru-RU" sz="1200" dirty="0"/>
                        <a:t>».</a:t>
                      </a:r>
                    </a:p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ru-RU" sz="1200" dirty="0"/>
                        <a:t>Наблюдения на прогулках за движущимся автотранспортом.</a:t>
                      </a:r>
                    </a:p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ru-RU" sz="1200" dirty="0"/>
                        <a:t> </a:t>
                      </a:r>
                      <a:r>
                        <a:rPr lang="ru-RU" sz="1200" dirty="0">
                          <a:hlinkClick r:id="rId3" action="ppaction://hlinkfile"/>
                        </a:rPr>
                        <a:t>Беседа: «Правила езды на велосипеде».</a:t>
                      </a:r>
                      <a:endParaRPr lang="ru-RU" sz="1200" dirty="0"/>
                    </a:p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ru-RU" sz="1200" dirty="0"/>
                        <a:t>Чтение  х. / л. Н.Носов «Автомобиль».</a:t>
                      </a:r>
                    </a:p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ru-RU" sz="1200" dirty="0">
                          <a:hlinkClick r:id="rId4" action="ppaction://hlinkfile"/>
                        </a:rPr>
                        <a:t>Д. /и. «Транспорт» (лото).</a:t>
                      </a:r>
                    </a:p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ru-RU" sz="1200" dirty="0">
                          <a:hlinkClick r:id="rId4" action="ppaction://hlinkfile"/>
                        </a:rPr>
                        <a:t>П. /и. «Автобусы».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/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hlinkClick r:id="rId5" action="ppaction://hlinkfile"/>
                        </a:rPr>
                        <a:t>Памятка для родителей «Грамотного пассажира».</a:t>
                      </a:r>
                      <a:endParaRPr lang="ru-RU" sz="12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/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Оформление уголка безопасности.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80439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4 –</a:t>
                      </a:r>
                      <a:r>
                        <a:rPr lang="ru-RU" sz="1200" dirty="0" err="1" smtClean="0"/>
                        <a:t>ая</a:t>
                      </a:r>
                      <a:r>
                        <a:rPr lang="ru-RU" sz="1200" dirty="0" smtClean="0"/>
                        <a:t>  неделя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Times New Roman"/>
                          <a:cs typeface="Times New Roman"/>
                        </a:rPr>
                        <a:t>«Безопасность на дороге»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ru-RU" sz="1200" dirty="0">
                          <a:hlinkClick r:id="rId6" action="ppaction://hlinkfile"/>
                        </a:rPr>
                        <a:t>Викторина по ПДД  «Правила движения достойны уважения».</a:t>
                      </a:r>
                      <a:endParaRPr lang="ru-RU" sz="1200" dirty="0"/>
                    </a:p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ru-RU" sz="1200" dirty="0">
                          <a:hlinkClick r:id="rId4" action="ppaction://hlinkfile"/>
                        </a:rPr>
                        <a:t>П. /и. «Передай жезл», «Кого назвали, тот и ловит».</a:t>
                      </a:r>
                    </a:p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ru-RU" sz="1200" dirty="0">
                          <a:hlinkClick r:id="rId4" action="ppaction://hlinkfile"/>
                        </a:rPr>
                        <a:t>Д. /и. «Светофор»,  «Будь внимательным». </a:t>
                      </a:r>
                      <a:endParaRPr lang="ru-RU" sz="1200" dirty="0"/>
                    </a:p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ru-RU" sz="1200" dirty="0"/>
                        <a:t>Игровая ситуация «Едем на автобусе».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/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hlinkClick r:id="rId5" action="ppaction://hlinkfile"/>
                        </a:rPr>
                        <a:t>Консультация  «Безопасность на дороге».</a:t>
                      </a:r>
                      <a:endParaRPr lang="ru-RU" sz="1200" dirty="0"/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apoc.trbo.yandex.net/tapoc_secure_proxy/e372b23e48c2ba5bc803b552bff7ac8f?url=https%3A%2F%2Fds02.infourok.ru%2Fuploads%2Fex%2F06cf%2F00033b1e-42097a9a%2Fhello_html_m3f681a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IMG_25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764704"/>
            <a:ext cx="3210163" cy="2261706"/>
          </a:xfrm>
          <a:prstGeom prst="rect">
            <a:avLst/>
          </a:prstGeom>
        </p:spPr>
      </p:pic>
      <p:pic>
        <p:nvPicPr>
          <p:cNvPr id="5" name="Рисунок 4" descr="IMG_26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764704"/>
            <a:ext cx="3275856" cy="2232248"/>
          </a:xfrm>
          <a:prstGeom prst="rect">
            <a:avLst/>
          </a:prstGeom>
        </p:spPr>
      </p:pic>
      <p:pic>
        <p:nvPicPr>
          <p:cNvPr id="7" name="Рисунок 6" descr="IMG_26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3284985"/>
            <a:ext cx="3168352" cy="2664296"/>
          </a:xfrm>
          <a:prstGeom prst="rect">
            <a:avLst/>
          </a:prstGeom>
        </p:spPr>
      </p:pic>
      <p:pic>
        <p:nvPicPr>
          <p:cNvPr id="8" name="Рисунок 7" descr="IMG_260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32040" y="3212976"/>
            <a:ext cx="3240359" cy="2736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apoc.trbo.yandex.net/tapoc_secure_proxy/e372b23e48c2ba5bc803b552bff7ac8f?url=https%3A%2F%2Fds02.infourok.ru%2Fuploads%2Fex%2F06cf%2F00033b1e-42097a9a%2Fhello_html_m3f681a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91680" y="692697"/>
            <a:ext cx="590465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b="1" dirty="0" smtClean="0">
                <a:latin typeface="Tahoma" pitchFamily="34" charset="0"/>
                <a:cs typeface="Tahoma" pitchFamily="34" charset="0"/>
              </a:rPr>
              <a:t>Заключительный этап:</a:t>
            </a:r>
          </a:p>
          <a:p>
            <a:pPr algn="ctr"/>
            <a:endParaRPr lang="ru-RU" altLang="ru-RU" b="1" dirty="0" smtClean="0">
              <a:latin typeface="Tahoma" pitchFamily="34" charset="0"/>
              <a:cs typeface="Tahoma" pitchFamily="34" charset="0"/>
            </a:endParaRPr>
          </a:p>
          <a:p>
            <a:pPr algn="ctr"/>
            <a:endParaRPr lang="ru-RU" altLang="ru-RU" b="1" dirty="0" smtClean="0">
              <a:latin typeface="Tahoma" pitchFamily="34" charset="0"/>
              <a:cs typeface="Tahoma" pitchFamily="34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ru-RU" dirty="0" smtClean="0"/>
              <a:t>Проведение родительского собрания с участием детей </a:t>
            </a:r>
            <a:r>
              <a:rPr lang="ru-RU" dirty="0" smtClean="0">
                <a:hlinkClick r:id="rId3" action="ppaction://hlinkfile"/>
              </a:rPr>
              <a:t>«Азбука дорог»;</a:t>
            </a:r>
            <a:endParaRPr lang="ru-RU" dirty="0" smtClean="0"/>
          </a:p>
          <a:p>
            <a:pPr algn="ctr">
              <a:buFont typeface="Wingdings" pitchFamily="2" charset="2"/>
              <a:buChar char="v"/>
            </a:pPr>
            <a:r>
              <a:rPr lang="ru-RU" dirty="0" smtClean="0"/>
              <a:t>Реализация детско-родительского проекта «Наш уголок безопасности»;</a:t>
            </a:r>
          </a:p>
          <a:p>
            <a:pPr algn="ctr">
              <a:buFont typeface="Wingdings" pitchFamily="2" charset="2"/>
              <a:buChar char="v"/>
            </a:pPr>
            <a:r>
              <a:rPr lang="ru-RU" dirty="0" smtClean="0"/>
              <a:t> Создание банка дидактических и подвижных игр по правилам дорожного движения;</a:t>
            </a:r>
          </a:p>
          <a:p>
            <a:pPr algn="ctr">
              <a:buFont typeface="Wingdings" pitchFamily="2" charset="2"/>
              <a:buChar char="v"/>
            </a:pPr>
            <a:r>
              <a:rPr lang="ru-RU" dirty="0" smtClean="0"/>
              <a:t>Подведение итогов конкурса на лучший конспект по ПДД. </a:t>
            </a:r>
          </a:p>
          <a:p>
            <a:pPr algn="ctr">
              <a:buFont typeface="Wingdings" pitchFamily="2" charset="2"/>
              <a:buChar char="v"/>
            </a:pPr>
            <a:endParaRPr lang="ru-RU" dirty="0" smtClean="0"/>
          </a:p>
          <a:p>
            <a:pPr algn="ctr">
              <a:buFont typeface="Wingdings" pitchFamily="2" charset="2"/>
              <a:buChar char="v"/>
            </a:pPr>
            <a:endParaRPr lang="ru-RU" dirty="0" smtClean="0"/>
          </a:p>
          <a:p>
            <a:pPr algn="ctr"/>
            <a:endParaRPr lang="ru-RU" altLang="ru-RU" b="1" dirty="0" smtClean="0">
              <a:latin typeface="Tahoma" pitchFamily="34" charset="0"/>
              <a:cs typeface="Tahoma" pitchFamily="34" charset="0"/>
            </a:endParaRPr>
          </a:p>
          <a:p>
            <a:pPr algn="ctr"/>
            <a:endParaRPr lang="ru-RU" altLang="ru-RU" b="1" dirty="0" smtClean="0">
              <a:latin typeface="Tahoma" pitchFamily="34" charset="0"/>
              <a:cs typeface="Tahoma" pitchFamily="34" charset="0"/>
            </a:endParaRPr>
          </a:p>
          <a:p>
            <a:pPr algn="ctr"/>
            <a:endParaRPr lang="ru-RU" altLang="ru-RU" b="1" dirty="0" smtClean="0">
              <a:latin typeface="Tahoma" pitchFamily="34" charset="0"/>
              <a:cs typeface="Tahoma" pitchFamily="34" charset="0"/>
            </a:endParaRPr>
          </a:p>
          <a:p>
            <a:pPr>
              <a:buFontTx/>
              <a:buChar char="-"/>
            </a:pPr>
            <a:endParaRPr lang="ru-RU" altLang="ru-RU" dirty="0" smtClean="0">
              <a:latin typeface="Tahoma" pitchFamily="34" charset="0"/>
              <a:cs typeface="Tahoma" pitchFamily="34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4077072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1026" name="Picture 2" descr="C:\Users\User\Desktop\56da7e5825298c2781249aa406829a19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717032"/>
            <a:ext cx="1872208" cy="2262896"/>
          </a:xfrm>
          <a:prstGeom prst="rect">
            <a:avLst/>
          </a:prstGeom>
          <a:noFill/>
        </p:spPr>
      </p:pic>
      <p:pic>
        <p:nvPicPr>
          <p:cNvPr id="1027" name="Picture 3" descr="C:\Users\User\Desktop\10a92e5ee110d8557f72a467eac51fb1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3789040"/>
            <a:ext cx="3107499" cy="2330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apoc.trbo.yandex.net/tapoc_secure_proxy/e372b23e48c2ba5bc803b552bff7ac8f?url=https%3A%2F%2Fds02.infourok.ru%2Fuploads%2Fex%2F06cf%2F00033b1e-42097a9a%2Fhello_html_m3f681a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35696" y="1124744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b="1" dirty="0" smtClean="0">
                <a:latin typeface="Tahoma" pitchFamily="34" charset="0"/>
                <a:cs typeface="Tahoma" pitchFamily="34" charset="0"/>
              </a:rPr>
              <a:t>Последующая работа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15616" y="1484784"/>
            <a:ext cx="71287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>
              <a:buFont typeface="Wingdings" pitchFamily="2" charset="2"/>
              <a:buChar char="v"/>
            </a:pPr>
            <a:r>
              <a:rPr lang="ru-RU" dirty="0" smtClean="0"/>
              <a:t>разработка сценариев занятий, развлечений, праздников;</a:t>
            </a:r>
          </a:p>
          <a:p>
            <a:pPr algn="ctr">
              <a:buFont typeface="Wingdings" pitchFamily="2" charset="2"/>
              <a:buChar char="v"/>
            </a:pPr>
            <a:endParaRPr lang="ru-RU" dirty="0" smtClean="0"/>
          </a:p>
          <a:p>
            <a:pPr algn="ctr">
              <a:buFont typeface="Wingdings" pitchFamily="2" charset="2"/>
              <a:buChar char="v"/>
            </a:pPr>
            <a:r>
              <a:rPr lang="ru-RU" dirty="0" smtClean="0"/>
              <a:t>  сотрудничество с инспектором ГИБДД;</a:t>
            </a:r>
          </a:p>
          <a:p>
            <a:pPr algn="ctr">
              <a:buFont typeface="Wingdings" pitchFamily="2" charset="2"/>
              <a:buChar char="v"/>
            </a:pPr>
            <a:endParaRPr lang="ru-RU" dirty="0" smtClean="0"/>
          </a:p>
          <a:p>
            <a:pPr algn="ctr">
              <a:buFont typeface="Wingdings" pitchFamily="2" charset="2"/>
              <a:buChar char="v"/>
            </a:pPr>
            <a:r>
              <a:rPr lang="ru-RU" dirty="0" smtClean="0"/>
              <a:t>оснащение предметно-пространственной среды по ПДД;</a:t>
            </a:r>
          </a:p>
          <a:p>
            <a:pPr algn="ctr">
              <a:buFont typeface="Wingdings" pitchFamily="2" charset="2"/>
              <a:buChar char="v"/>
            </a:pPr>
            <a:endParaRPr lang="ru-RU" dirty="0" smtClean="0"/>
          </a:p>
          <a:p>
            <a:pPr algn="ctr">
              <a:buFont typeface="Wingdings" pitchFamily="2" charset="2"/>
              <a:buChar char="v"/>
            </a:pPr>
            <a:r>
              <a:rPr lang="ru-RU" dirty="0" smtClean="0"/>
              <a:t>проведение совместных мероприятий с родителями;</a:t>
            </a:r>
          </a:p>
          <a:p>
            <a:pPr algn="ctr"/>
            <a:endParaRPr lang="ru-RU" dirty="0" smtClean="0"/>
          </a:p>
          <a:p>
            <a:pPr algn="ctr">
              <a:buFont typeface="Wingdings" pitchFamily="2" charset="2"/>
              <a:buChar char="v"/>
            </a:pPr>
            <a:r>
              <a:rPr lang="ru-RU" dirty="0" smtClean="0"/>
              <a:t>изготовление буклетов для родителей</a:t>
            </a:r>
          </a:p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apoc.trbo.yandex.net/tapoc_secure_proxy/e372b23e48c2ba5bc803b552bff7ac8f?url=https%3A%2F%2Fds02.infourok.ru%2Fuploads%2Fex%2F06cf%2F00033b1e-42097a9a%2Fhello_html_m3f681a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43608" y="620688"/>
            <a:ext cx="7128792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b="1" dirty="0" smtClean="0">
                <a:latin typeface="Tahoma" pitchFamily="34" charset="0"/>
                <a:cs typeface="Tahoma" pitchFamily="34" charset="0"/>
              </a:rPr>
              <a:t> Предметно-пространственная</a:t>
            </a:r>
          </a:p>
          <a:p>
            <a:pPr algn="ctr"/>
            <a:r>
              <a:rPr lang="ru-RU" altLang="ru-RU" b="1" dirty="0" smtClean="0">
                <a:latin typeface="Tahoma" pitchFamily="34" charset="0"/>
                <a:cs typeface="Tahoma" pitchFamily="34" charset="0"/>
              </a:rPr>
              <a:t> развивающая среда по ПДД </a:t>
            </a:r>
          </a:p>
          <a:p>
            <a:pPr lvl="0"/>
            <a:r>
              <a:rPr lang="ru-RU" sz="1400" dirty="0" smtClean="0"/>
              <a:t>1.Макет перекрёстка (со съёмными предметами)</a:t>
            </a:r>
          </a:p>
          <a:p>
            <a:pPr lvl="0"/>
            <a:r>
              <a:rPr lang="ru-RU" sz="1400" dirty="0" smtClean="0"/>
              <a:t>2. Набор дорожных знаков:</a:t>
            </a:r>
          </a:p>
          <a:p>
            <a:pPr lvl="0"/>
            <a:r>
              <a:rPr lang="ru-RU" sz="1400" dirty="0" smtClean="0"/>
              <a:t> информационно-указательные – «Пешеходный переход», «Подземный пешеходный переход», «Место остановки автобуса»; </a:t>
            </a:r>
          </a:p>
          <a:p>
            <a:pPr lvl="0"/>
            <a:r>
              <a:rPr lang="ru-RU" sz="1400" dirty="0" smtClean="0"/>
              <a:t>предупреждающие знаки – «Дети»;</a:t>
            </a:r>
          </a:p>
          <a:p>
            <a:pPr lvl="0"/>
            <a:r>
              <a:rPr lang="ru-RU" sz="1400" dirty="0" smtClean="0"/>
              <a:t> запрещающие знаки – «Движение пешеходов запрещено», «Движение на велосипедах запрещено»; </a:t>
            </a:r>
          </a:p>
          <a:p>
            <a:pPr lvl="0"/>
            <a:r>
              <a:rPr lang="ru-RU" sz="1400" dirty="0" smtClean="0"/>
              <a:t>предписывающие знаки – «Пешеходная дорожка», «Велосипедная дорожка»; </a:t>
            </a:r>
          </a:p>
          <a:p>
            <a:pPr lvl="0"/>
            <a:r>
              <a:rPr lang="ru-RU" sz="1400" dirty="0" smtClean="0"/>
              <a:t>знаки приоритета – «Главная дорога», «Уступи дорогу»; </a:t>
            </a:r>
          </a:p>
          <a:p>
            <a:pPr lvl="0"/>
            <a:r>
              <a:rPr lang="ru-RU" sz="1400" dirty="0" smtClean="0"/>
              <a:t>знаки сервиса – «Больница», «Телефон», «Пункт питания».</a:t>
            </a:r>
          </a:p>
          <a:p>
            <a:pPr lvl="0"/>
            <a:r>
              <a:rPr lang="ru-RU" sz="1400" dirty="0" smtClean="0"/>
              <a:t>3.Дидактические игры: «О чём говорят знаки?», «Угадай знак», «Где спрятался знак?», «Перекрёсток».</a:t>
            </a:r>
          </a:p>
          <a:p>
            <a:pPr lvl="0"/>
            <a:r>
              <a:rPr lang="ru-RU" sz="1400" dirty="0" smtClean="0"/>
              <a:t>4. Атрибуты инспектора ДПС: жезл, фуражка, накидка.</a:t>
            </a:r>
          </a:p>
          <a:p>
            <a:pPr lvl="0"/>
            <a:r>
              <a:rPr lang="ru-RU" sz="1400" dirty="0" smtClean="0"/>
              <a:t>5. Иллюстрации по правилам безопасности. </a:t>
            </a:r>
          </a:p>
          <a:p>
            <a:pPr lvl="0"/>
            <a:r>
              <a:rPr lang="ru-RU" sz="1400" dirty="0" smtClean="0"/>
              <a:t>6.Атрибуты для с/</a:t>
            </a:r>
            <a:r>
              <a:rPr lang="ru-RU" sz="1400" dirty="0" err="1" smtClean="0"/>
              <a:t>р</a:t>
            </a:r>
            <a:r>
              <a:rPr lang="ru-RU" sz="1400" dirty="0" smtClean="0"/>
              <a:t> игр «Автобус», «Скорая помощь», «Пожарная машина», «Улица» (жезл, фуражки,  машины),  автомобили мелкие (легковые, гоночные, грузовички и др.), гараж/ </a:t>
            </a:r>
            <a:r>
              <a:rPr lang="ru-RU" sz="1400" dirty="0" err="1" smtClean="0"/>
              <a:t>бензозаправка</a:t>
            </a:r>
            <a:r>
              <a:rPr lang="ru-RU" sz="1400" dirty="0" smtClean="0"/>
              <a:t> (сборно-разборная).</a:t>
            </a:r>
          </a:p>
          <a:p>
            <a:pPr lvl="0"/>
            <a:r>
              <a:rPr lang="ru-RU" sz="1400" dirty="0" smtClean="0"/>
              <a:t>7.Лото «Дорожные знаки», «Транспорт».</a:t>
            </a:r>
          </a:p>
          <a:p>
            <a:pPr lvl="0"/>
            <a:r>
              <a:rPr lang="ru-RU" sz="1400" dirty="0" smtClean="0"/>
              <a:t>8.Иллюстративный материал с особенностями движения крупно и малогабаритного транспорта.</a:t>
            </a:r>
          </a:p>
          <a:p>
            <a:pPr lvl="0"/>
            <a:r>
              <a:rPr lang="ru-RU" sz="1400" dirty="0" smtClean="0"/>
              <a:t>9.Иллюстрации транспортных средств - больших, грузовых автомобилей, автобуса, троллейбуса и легковых автомобилей, мотоциклов </a:t>
            </a:r>
          </a:p>
          <a:p>
            <a:pPr lvl="0"/>
            <a:r>
              <a:rPr lang="ru-RU" sz="1400" dirty="0" smtClean="0"/>
              <a:t>.</a:t>
            </a:r>
          </a:p>
          <a:p>
            <a:pPr lvl="0"/>
            <a:r>
              <a:rPr lang="ru-RU" sz="1200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apoc.trbo.yandex.net/tapoc_secure_proxy/e372b23e48c2ba5bc803b552bff7ac8f?url=https%3A%2F%2Fds02.infourok.ru%2Fuploads%2Fex%2F06cf%2F00033b1e-42097a9a%2Fhello_html_m3f681a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35696" y="1124744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altLang="ru-RU" b="1" dirty="0" smtClean="0">
              <a:latin typeface="Tahoma" pitchFamily="34" charset="0"/>
              <a:cs typeface="Tahoma" pitchFamily="34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15616" y="1484784"/>
            <a:ext cx="71287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IMG_32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908720"/>
            <a:ext cx="3816424" cy="2664296"/>
          </a:xfrm>
          <a:prstGeom prst="rect">
            <a:avLst/>
          </a:prstGeom>
        </p:spPr>
      </p:pic>
      <p:pic>
        <p:nvPicPr>
          <p:cNvPr id="5" name="Рисунок 4" descr="IMG_33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3284984"/>
            <a:ext cx="4032448" cy="3097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apoc.trbo.yandex.net/tapoc_secure_proxy/e372b23e48c2ba5bc803b552bff7ac8f?url=https%3A%2F%2Fds02.infourok.ru%2Fuploads%2Fex%2F06cf%2F00033b1e-42097a9a%2Fhello_html_m3f681a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051720" y="1124744"/>
            <a:ext cx="5040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altLang="ru-RU" b="1" dirty="0" smtClean="0">
              <a:latin typeface="Tahoma" pitchFamily="34" charset="0"/>
              <a:cs typeface="Tahoma" pitchFamily="34" charset="0"/>
            </a:endParaRPr>
          </a:p>
          <a:p>
            <a:endParaRPr lang="ru-RU" altLang="ru-RU" b="1" dirty="0" smtClean="0">
              <a:latin typeface="Tahoma" pitchFamily="34" charset="0"/>
              <a:cs typeface="Tahoma" pitchFamily="34" charset="0"/>
            </a:endParaRPr>
          </a:p>
          <a:p>
            <a:endParaRPr lang="ru-RU" altLang="ru-RU" b="1" dirty="0" smtClean="0">
              <a:latin typeface="Tahoma" pitchFamily="34" charset="0"/>
              <a:cs typeface="Tahoma" pitchFamily="34" charset="0"/>
            </a:endParaRPr>
          </a:p>
          <a:p>
            <a:endParaRPr lang="ru-RU" altLang="ru-RU" b="1" dirty="0" smtClean="0">
              <a:latin typeface="Tahoma" pitchFamily="34" charset="0"/>
              <a:cs typeface="Tahoma" pitchFamily="34" charset="0"/>
            </a:endParaRPr>
          </a:p>
          <a:p>
            <a:endParaRPr lang="ru-RU" altLang="ru-RU" b="1" dirty="0" smtClean="0">
              <a:latin typeface="Tahoma" pitchFamily="34" charset="0"/>
              <a:cs typeface="Tahoma" pitchFamily="34" charset="0"/>
            </a:endParaRPr>
          </a:p>
          <a:p>
            <a:endParaRPr lang="ru-RU" altLang="ru-RU" b="1" dirty="0" smtClean="0">
              <a:latin typeface="Tahoma" pitchFamily="34" charset="0"/>
              <a:cs typeface="Tahoma" pitchFamily="34" charset="0"/>
            </a:endParaRPr>
          </a:p>
          <a:p>
            <a:r>
              <a:rPr lang="ru-RU" altLang="ru-RU" b="1" dirty="0" err="1" smtClean="0">
                <a:latin typeface="Tahoma" pitchFamily="34" charset="0"/>
                <a:cs typeface="Tahoma" pitchFamily="34" charset="0"/>
              </a:rPr>
              <a:t>бо</a:t>
            </a:r>
            <a:r>
              <a:rPr lang="ru-RU" altLang="ru-RU" b="1" dirty="0" smtClean="0">
                <a:latin typeface="Tahoma" pitchFamily="34" charset="0"/>
                <a:cs typeface="Tahoma" pitchFamily="34" charset="0"/>
              </a:rPr>
              <a:t> за внимание!</a:t>
            </a:r>
          </a:p>
          <a:p>
            <a:endParaRPr lang="ru-RU" dirty="0"/>
          </a:p>
        </p:txBody>
      </p:sp>
      <p:pic>
        <p:nvPicPr>
          <p:cNvPr id="5" name="Picture 2" descr="https://tapoc.trbo.yandex.net/tapoc_secure_proxy/95097963e6280869f27cbfdcc39d7d35?url=https%3A%2F%2Ffs00.infourok.ru%2Fimages%2Fdoc%2F272%2F277802%2F640%2Fimg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659964"/>
            <a:ext cx="7272808" cy="528931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43608" y="5589240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Правильное поведение на дорогах - показатель культуры человека. Желаем всем безопасных дорог. Будьте воспитаны!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apoc.trbo.yandex.net/tapoc_secure_proxy/e372b23e48c2ba5bc803b552bff7ac8f?url=https%3A%2F%2Fds02.infourok.ru%2Fuploads%2Fex%2F06cf%2F00033b1e-42097a9a%2Fhello_html_m3f681a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15617" y="692696"/>
            <a:ext cx="684075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sz="2400" b="1" dirty="0" smtClean="0">
              <a:latin typeface="Tahoma" pitchFamily="34" charset="0"/>
              <a:cs typeface="Tahoma" pitchFamily="34" charset="0"/>
            </a:endParaRPr>
          </a:p>
          <a:p>
            <a:r>
              <a:rPr lang="ru-RU" altLang="ru-RU" sz="2400" b="1" dirty="0" smtClean="0">
                <a:latin typeface="Tahoma" pitchFamily="34" charset="0"/>
                <a:cs typeface="Tahoma" pitchFamily="34" charset="0"/>
              </a:rPr>
              <a:t>Тип проекта:  </a:t>
            </a:r>
            <a:r>
              <a:rPr lang="ru-RU" altLang="ru-RU" sz="2400" dirty="0" smtClean="0">
                <a:latin typeface="Tahoma" pitchFamily="34" charset="0"/>
                <a:cs typeface="Tahoma" pitchFamily="34" charset="0"/>
              </a:rPr>
              <a:t>образовательный, </a:t>
            </a:r>
          </a:p>
          <a:p>
            <a:r>
              <a:rPr lang="ru-RU" altLang="ru-RU" sz="2000" dirty="0" smtClean="0">
                <a:latin typeface="Tahoma" pitchFamily="34" charset="0"/>
                <a:cs typeface="Tahoma" pitchFamily="34" charset="0"/>
              </a:rPr>
              <a:t>Педагогический</a:t>
            </a:r>
          </a:p>
          <a:p>
            <a:endParaRPr lang="ru-RU" altLang="ru-RU" sz="2000" dirty="0" smtClean="0">
              <a:latin typeface="Tahoma" pitchFamily="34" charset="0"/>
              <a:cs typeface="Tahoma" pitchFamily="34" charset="0"/>
            </a:endParaRPr>
          </a:p>
          <a:p>
            <a:r>
              <a:rPr lang="ru-RU" altLang="ru-RU" sz="2400" b="1" dirty="0" smtClean="0">
                <a:latin typeface="Tahoma" pitchFamily="34" charset="0"/>
                <a:cs typeface="Tahoma" pitchFamily="34" charset="0"/>
              </a:rPr>
              <a:t>Период реализации:  </a:t>
            </a:r>
          </a:p>
          <a:p>
            <a:r>
              <a:rPr lang="ru-RU" altLang="ru-RU" sz="2400" dirty="0" smtClean="0">
                <a:latin typeface="Tahoma" pitchFamily="34" charset="0"/>
                <a:cs typeface="Tahoma" pitchFamily="34" charset="0"/>
              </a:rPr>
              <a:t>1 месяц</a:t>
            </a:r>
          </a:p>
          <a:p>
            <a:endParaRPr lang="ru-RU" altLang="ru-RU" sz="2400" dirty="0" smtClean="0">
              <a:latin typeface="Tahoma" pitchFamily="34" charset="0"/>
              <a:cs typeface="Tahoma" pitchFamily="34" charset="0"/>
            </a:endParaRPr>
          </a:p>
          <a:p>
            <a:r>
              <a:rPr lang="ru-RU" altLang="ru-RU" sz="2400" b="1" dirty="0" smtClean="0">
                <a:latin typeface="Tahoma" pitchFamily="34" charset="0"/>
                <a:cs typeface="Tahoma" pitchFamily="34" charset="0"/>
              </a:rPr>
              <a:t>Участники</a:t>
            </a:r>
            <a:r>
              <a:rPr lang="ru-RU" altLang="ru-RU" sz="2400" b="1" dirty="0" smtClean="0">
                <a:latin typeface="+mj-lt"/>
                <a:cs typeface="Times New Roman" pitchFamily="18" charset="0"/>
              </a:rPr>
              <a:t>: </a:t>
            </a:r>
            <a:r>
              <a:rPr lang="ru-RU" altLang="ru-RU" sz="2800" dirty="0" smtClean="0">
                <a:latin typeface="+mj-lt"/>
                <a:cs typeface="Times New Roman" pitchFamily="18" charset="0"/>
              </a:rPr>
              <a:t>воспитанники старшей группы</a:t>
            </a:r>
            <a:r>
              <a:rPr lang="ru-RU" altLang="ru-RU" sz="2800" b="1" dirty="0" smtClean="0">
                <a:latin typeface="+mj-lt"/>
                <a:cs typeface="Times New Roman" pitchFamily="18" charset="0"/>
              </a:rPr>
              <a:t>,</a:t>
            </a:r>
            <a:r>
              <a:rPr lang="ru-RU" sz="2800" dirty="0" smtClean="0">
                <a:latin typeface="+mj-lt"/>
                <a:cs typeface="Times New Roman" pitchFamily="18" charset="0"/>
              </a:rPr>
              <a:t> воспитатели, родители.</a:t>
            </a:r>
          </a:p>
          <a:p>
            <a:endParaRPr lang="ru-RU" altLang="ru-RU" sz="2400" dirty="0" smtClean="0">
              <a:latin typeface="Tahoma" pitchFamily="34" charset="0"/>
              <a:cs typeface="Tahoma" pitchFamily="34" charset="0"/>
            </a:endParaRPr>
          </a:p>
          <a:p>
            <a:endParaRPr lang="ru-RU" sz="2400" dirty="0" smtClean="0">
              <a:latin typeface="Tahoma" pitchFamily="34" charset="0"/>
              <a:cs typeface="Tahoma" pitchFamily="34" charset="0"/>
            </a:endParaRPr>
          </a:p>
          <a:p>
            <a:r>
              <a:rPr lang="ru-RU" sz="2400" dirty="0" smtClean="0"/>
              <a:t> </a:t>
            </a:r>
            <a:endParaRPr lang="ru-RU" sz="2400" dirty="0" smtClean="0">
              <a:latin typeface="Tahoma" pitchFamily="34" charset="0"/>
              <a:cs typeface="Tahoma" pitchFamily="34" charset="0"/>
            </a:endParaRPr>
          </a:p>
          <a:p>
            <a:endParaRPr lang="ru-RU" altLang="ru-RU" dirty="0" smtClean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apoc.trbo.yandex.net/tapoc_secure_proxy/e372b23e48c2ba5bc803b552bff7ac8f?url=https%3A%2F%2Fds02.infourok.ru%2Fuploads%2Fex%2F06cf%2F00033b1e-42097a9a%2Fhello_html_m3f681a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183639" y="3244334"/>
            <a:ext cx="27565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3688" y="548680"/>
            <a:ext cx="57606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altLang="ru-RU" dirty="0" smtClean="0">
              <a:latin typeface="Tahoma" pitchFamily="34" charset="0"/>
              <a:cs typeface="Tahoma" pitchFamily="34" charset="0"/>
            </a:endParaRPr>
          </a:p>
          <a:p>
            <a:endParaRPr lang="ru-RU" altLang="ru-RU" dirty="0" smtClean="0">
              <a:latin typeface="Tahoma" pitchFamily="34" charset="0"/>
              <a:cs typeface="Tahoma" pitchFamily="34" charset="0"/>
            </a:endParaRPr>
          </a:p>
          <a:p>
            <a:endParaRPr lang="ru-RU" altLang="ru-RU" dirty="0" smtClean="0">
              <a:latin typeface="Tahoma" pitchFamily="34" charset="0"/>
              <a:cs typeface="Tahoma" pitchFamily="34" charset="0"/>
            </a:endParaRPr>
          </a:p>
          <a:p>
            <a:endParaRPr lang="ru-RU" altLang="ru-RU" dirty="0" smtClean="0">
              <a:latin typeface="Tahoma" pitchFamily="34" charset="0"/>
              <a:cs typeface="Tahoma" pitchFamily="34" charset="0"/>
            </a:endParaRPr>
          </a:p>
          <a:p>
            <a:endParaRPr lang="ru-RU" altLang="ru-RU" dirty="0" smtClean="0">
              <a:latin typeface="Tahoma" pitchFamily="34" charset="0"/>
              <a:cs typeface="Tahoma" pitchFamily="34" charset="0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87624" y="2857496"/>
            <a:ext cx="6912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/>
          </a:p>
          <a:p>
            <a:endParaRPr lang="ru-RU" dirty="0" smtClean="0"/>
          </a:p>
          <a:p>
            <a:endParaRPr lang="ru-RU" sz="16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620689"/>
            <a:ext cx="6984776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АКТУАЛЬНОСТЬ:  </a:t>
            </a:r>
          </a:p>
          <a:p>
            <a:r>
              <a:rPr lang="ru-RU" sz="2200" dirty="0" smtClean="0"/>
              <a:t>    Все мы живем в обществе, где надо соблюдать определенные нормы и правила поведения в дорожно-транспортной обстановке.</a:t>
            </a:r>
            <a:r>
              <a:rPr lang="ru-RU" sz="2400" dirty="0" smtClean="0"/>
              <a:t> </a:t>
            </a:r>
            <a:r>
              <a:rPr lang="ru-RU" sz="2200" dirty="0" smtClean="0"/>
              <a:t>ФГОС ДО предполагает «формирование основ безопасного поведения в быту, социуме, природе» </a:t>
            </a:r>
          </a:p>
          <a:p>
            <a:r>
              <a:rPr lang="ru-RU" sz="2200" b="1" dirty="0" smtClean="0"/>
              <a:t>      </a:t>
            </a:r>
            <a:r>
              <a:rPr lang="ru-RU" sz="2200" dirty="0" smtClean="0"/>
              <a:t>В условиях нашего города, где большой поток машин, туристов, где нет светофоров, мало   пешеходных переходов и не везде есть тротуары, детям сложно ориентироваться на  улицах,  они не всегда знают и соблюдают правила дорожного движения. Поэтому данный проект направлен на решение проблемы безопасного поведения детей на улицах и дорогах города.</a:t>
            </a:r>
          </a:p>
          <a:p>
            <a:endParaRPr lang="ru-RU" sz="2200" dirty="0" smtClean="0"/>
          </a:p>
          <a:p>
            <a:r>
              <a:rPr lang="ru-RU" sz="2200" dirty="0" smtClean="0"/>
              <a:t>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428604"/>
            <a:ext cx="6410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Принципы дошкольного образования, реализуемые в проекте </a:t>
            </a:r>
            <a:endParaRPr lang="ru-RU" dirty="0"/>
          </a:p>
        </p:txBody>
      </p:sp>
      <p:pic>
        <p:nvPicPr>
          <p:cNvPr id="3" name="Picture 2" descr="https://tapoc.trbo.yandex.net/tapoc_secure_proxy/e372b23e48c2ba5bc803b552bff7ac8f?url=https%3A%2F%2Fds02.infourok.ru%2Fuploads%2Fex%2F06cf%2F00033b1e-42097a9a%2Fhello_html_m3f681a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71604" y="857232"/>
            <a:ext cx="5929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Принципы дошкольного образования,</a:t>
            </a:r>
          </a:p>
          <a:p>
            <a:pPr algn="ctr"/>
            <a:r>
              <a:rPr lang="ru-RU" sz="2400" b="1" dirty="0" smtClean="0"/>
              <a:t> реализуемые в проекте: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714480" y="1928802"/>
            <a:ext cx="57150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1. Сотрудничество Организации с семьёй.</a:t>
            </a:r>
          </a:p>
          <a:p>
            <a:endParaRPr lang="ru-RU" sz="2400" dirty="0" smtClean="0"/>
          </a:p>
          <a:p>
            <a:r>
              <a:rPr lang="ru-RU" sz="2400" dirty="0" smtClean="0"/>
              <a:t>2. Приобщение детей к </a:t>
            </a:r>
            <a:r>
              <a:rPr lang="ru-RU" sz="2400" dirty="0" err="1" smtClean="0"/>
              <a:t>социокультурным</a:t>
            </a:r>
            <a:r>
              <a:rPr lang="ru-RU" sz="2400" dirty="0" smtClean="0"/>
              <a:t> нормам, традициям семьи, общества и государства.</a:t>
            </a:r>
          </a:p>
          <a:p>
            <a:endParaRPr lang="ru-RU" sz="2400" dirty="0" smtClean="0"/>
          </a:p>
          <a:p>
            <a:r>
              <a:rPr lang="ru-RU" sz="2400" dirty="0" smtClean="0"/>
              <a:t>3. Возрастная адекватность дошкольного образования</a:t>
            </a:r>
          </a:p>
          <a:p>
            <a:r>
              <a:rPr lang="ru-RU" sz="2400" dirty="0" smtClean="0"/>
              <a:t>(соответствие условий, требований, методов возрасту и особенностям развития.)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apoc.trbo.yandex.net/tapoc_secure_proxy/e372b23e48c2ba5bc803b552bff7ac8f?url=https%3A%2F%2Fds02.infourok.ru%2Fuploads%2Fex%2F06cf%2F00033b1e-42097a9a%2Fhello_html_m3f681a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183639" y="620688"/>
            <a:ext cx="27767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 smtClean="0">
                <a:latin typeface="Tahoma" pitchFamily="34" charset="0"/>
                <a:cs typeface="Tahoma" pitchFamily="34" charset="0"/>
              </a:rPr>
              <a:t>Планируемый результат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7624" y="5373216"/>
            <a:ext cx="705678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1600" b="1" dirty="0" smtClean="0"/>
              <a:t>     </a:t>
            </a:r>
            <a:endParaRPr lang="ru-RU" sz="16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115617" y="1052737"/>
          <a:ext cx="6984777" cy="53123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28259"/>
                <a:gridCol w="2328259"/>
                <a:gridCol w="2328259"/>
              </a:tblGrid>
              <a:tr h="549818">
                <a:tc>
                  <a:txBody>
                    <a:bodyPr/>
                    <a:lstStyle/>
                    <a:p>
                      <a:r>
                        <a:rPr lang="ru-RU" dirty="0"/>
                        <a:t>Дети</a:t>
                      </a: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Родители</a:t>
                      </a: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Педагог</a:t>
                      </a:r>
                    </a:p>
                  </a:txBody>
                  <a:tcPr marL="95250" marR="95250" marT="95250" marB="95250" anchor="ctr"/>
                </a:tc>
              </a:tr>
              <a:tr h="4541089">
                <a:tc>
                  <a:txBody>
                    <a:bodyPr/>
                    <a:lstStyle/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 По  окончанию  работы над проектом</a:t>
                      </a:r>
                      <a:r>
                        <a:rPr lang="ru-RU" sz="1200" baseline="0" dirty="0" smtClean="0"/>
                        <a:t> :</a:t>
                      </a:r>
                    </a:p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 - дети могут</a:t>
                      </a:r>
                      <a:r>
                        <a:rPr lang="ru-RU" sz="1200" baseline="0" dirty="0" smtClean="0"/>
                        <a:t> объяснить значение дорожных знаков</a:t>
                      </a:r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baseline="0" dirty="0" smtClean="0"/>
                        <a:t>дети знают основные правила безопасного поведения на дороге  как пешехода ,как пассажира, как водителя </a:t>
                      </a:r>
                    </a:p>
                    <a:p>
                      <a:endParaRPr lang="ru-RU" sz="1200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dirty="0" smtClean="0"/>
                        <a:t>дети</a:t>
                      </a:r>
                      <a:r>
                        <a:rPr lang="ru-RU" sz="1200" baseline="0" dirty="0" smtClean="0"/>
                        <a:t> в самостоятельной деятельности используют знаки-символы  «</a:t>
                      </a:r>
                      <a:r>
                        <a:rPr lang="ru-RU" sz="1200" dirty="0" smtClean="0"/>
                        <a:t>проезжая часть, тротуар, пешеход, «зебра» (пешеходный переход), перекресток»</a:t>
                      </a:r>
                    </a:p>
                    <a:p>
                      <a:pPr>
                        <a:buFontTx/>
                        <a:buChar char="-"/>
                      </a:pPr>
                      <a:endParaRPr lang="ru-RU" sz="1200" dirty="0" smtClean="0"/>
                    </a:p>
                    <a:p>
                      <a:pPr>
                        <a:buFontTx/>
                        <a:buNone/>
                      </a:pPr>
                      <a:r>
                        <a:rPr lang="ru-RU" sz="1200" dirty="0" smtClean="0"/>
                        <a:t>-</a:t>
                      </a:r>
                      <a:r>
                        <a:rPr lang="ru-RU" sz="1200" baseline="0" dirty="0" smtClean="0"/>
                        <a:t> дети отражают  приобретённые знания  в различных видах деятельности (игра, продуктивная деятельность  и др.)</a:t>
                      </a:r>
                      <a:endParaRPr lang="ru-RU" sz="1200" dirty="0" smtClean="0"/>
                    </a:p>
                    <a:p>
                      <a:r>
                        <a:rPr lang="ru-RU" sz="1200" dirty="0" smtClean="0"/>
                        <a:t> </a:t>
                      </a:r>
                      <a:endParaRPr lang="ru-RU" sz="1200" dirty="0"/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Родители вовлечены в образовательный процесс ДОО</a:t>
                      </a:r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/>
                    </a:p>
                    <a:p>
                      <a:endParaRPr lang="ru-RU" sz="1200" dirty="0"/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- создание</a:t>
                      </a:r>
                      <a:r>
                        <a:rPr lang="ru-RU" sz="1200" baseline="0" dirty="0" smtClean="0"/>
                        <a:t> картотеки </a:t>
                      </a:r>
                      <a:r>
                        <a:rPr lang="ru-RU" sz="1200" dirty="0" smtClean="0"/>
                        <a:t>дидактических и подвижных игр по правилам дорожного движения;</a:t>
                      </a:r>
                    </a:p>
                    <a:p>
                      <a:r>
                        <a:rPr lang="ru-RU" sz="1200" dirty="0" smtClean="0"/>
                        <a:t>- разработка конспектов занятий </a:t>
                      </a:r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</a:txBody>
                  <a:tcPr marL="95250" marR="95250" marT="95250" marB="9525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apoc.trbo.yandex.net/tapoc_secure_proxy/e372b23e48c2ba5bc803b552bff7ac8f?url=https%3A%2F%2Fds02.infourok.ru%2Fuploads%2Fex%2F06cf%2F00033b1e-42097a9a%2Fhello_html_m3f681a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87624" y="908720"/>
            <a:ext cx="684076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Цель:</a:t>
            </a:r>
            <a:r>
              <a:rPr lang="ru-RU" sz="2000" dirty="0" smtClean="0"/>
              <a:t>  Формирование у детей дошкольного возраста представлений  о  правилах безопасного поведения на дороге, на улице и в транспорте.</a:t>
            </a:r>
          </a:p>
          <a:p>
            <a:r>
              <a:rPr lang="ru-RU" sz="2000" b="1" dirty="0" smtClean="0"/>
              <a:t> </a:t>
            </a:r>
            <a:endParaRPr lang="ru-RU" sz="2000" dirty="0" smtClean="0"/>
          </a:p>
          <a:p>
            <a:r>
              <a:rPr lang="ru-RU" sz="2000" b="1" dirty="0" smtClean="0"/>
              <a:t>Задачи:</a:t>
            </a:r>
          </a:p>
          <a:p>
            <a:r>
              <a:rPr lang="ru-RU" sz="2000" b="1" dirty="0" smtClean="0"/>
              <a:t> - </a:t>
            </a:r>
            <a:r>
              <a:rPr lang="ru-RU" sz="2000" dirty="0" smtClean="0"/>
              <a:t> познакомить детей со значением дорожных знаков («Главная дорога», «Пункт питания», «Заправка» и др.);</a:t>
            </a:r>
          </a:p>
          <a:p>
            <a:endParaRPr lang="ru-RU" sz="2000" dirty="0" smtClean="0"/>
          </a:p>
          <a:p>
            <a:r>
              <a:rPr lang="ru-RU" sz="2000" dirty="0" smtClean="0"/>
              <a:t> - обсудить с детьми  основные правила безопасного поведения на дороге;</a:t>
            </a:r>
          </a:p>
          <a:p>
            <a:endParaRPr lang="ru-RU" sz="2000" dirty="0" smtClean="0"/>
          </a:p>
          <a:p>
            <a:r>
              <a:rPr lang="ru-RU" sz="2000" dirty="0" smtClean="0"/>
              <a:t> - создать условия для самостоятельной деятельности детей по данной теме;</a:t>
            </a:r>
          </a:p>
          <a:p>
            <a:endParaRPr lang="ru-RU" sz="2000" dirty="0" smtClean="0"/>
          </a:p>
          <a:p>
            <a:r>
              <a:rPr lang="ru-RU" sz="2000" dirty="0" smtClean="0"/>
              <a:t> - вовлечь родителей в образовательный процесс. </a:t>
            </a:r>
          </a:p>
          <a:p>
            <a:endParaRPr lang="ru-RU" sz="2000" dirty="0" smtClean="0"/>
          </a:p>
          <a:p>
            <a:r>
              <a:rPr lang="ru-RU" sz="2000" dirty="0" smtClean="0"/>
              <a:t> - разработать  серию мероприятий для детей и родителей.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apoc.trbo.yandex.net/tapoc_secure_proxy/e372b23e48c2ba5bc803b552bff7ac8f?url=https%3A%2F%2Fds02.infourok.ru%2Fuploads%2Fex%2F06cf%2F00033b1e-42097a9a%2Fhello_html_m3f681a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91680" y="908720"/>
            <a:ext cx="59766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Интеграция образовательных областей :</a:t>
            </a: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социально-коммуникативное развитие</a:t>
            </a:r>
          </a:p>
          <a:p>
            <a:r>
              <a:rPr lang="ru-RU" dirty="0" smtClean="0"/>
              <a:t> (игры: дидактические , сюжетно-ролевые)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познавательное развитие </a:t>
            </a:r>
          </a:p>
          <a:p>
            <a:r>
              <a:rPr lang="ru-RU" dirty="0" smtClean="0"/>
              <a:t>( образовательная деятельность)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речевое развитие</a:t>
            </a:r>
          </a:p>
          <a:p>
            <a:r>
              <a:rPr lang="ru-RU" dirty="0" smtClean="0"/>
              <a:t> (беседы, чтение художественной литературы)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художественно-эстетическое развитие</a:t>
            </a:r>
          </a:p>
          <a:p>
            <a:r>
              <a:rPr lang="ru-RU" dirty="0" smtClean="0"/>
              <a:t> (праздник, викторина, продуктивная деятельность (лепка)  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физическое развитие (подвижные игры)</a:t>
            </a:r>
          </a:p>
          <a:p>
            <a:endParaRPr lang="ru-RU" dirty="0"/>
          </a:p>
        </p:txBody>
      </p:sp>
      <p:pic>
        <p:nvPicPr>
          <p:cNvPr id="4" name="Рисунок 3" descr="IMAG08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4000504"/>
            <a:ext cx="3214709" cy="2090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apoc.trbo.yandex.net/tapoc_secure_proxy/e372b23e48c2ba5bc803b552bff7ac8f?url=https%3A%2F%2Fds02.infourok.ru%2Fuploads%2Fex%2F06cf%2F00033b1e-42097a9a%2Fhello_html_m3f681a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19672" y="836712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907704" y="692696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b="1" dirty="0" smtClean="0">
                <a:latin typeface="Tahoma" pitchFamily="34" charset="0"/>
                <a:cs typeface="Tahoma" pitchFamily="34" charset="0"/>
              </a:rPr>
              <a:t>Подготовительный этап: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43608" y="1340768"/>
            <a:ext cx="712879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dirty="0"/>
              <a:t>Подбор материала по Правилам дорожного движения.</a:t>
            </a:r>
          </a:p>
          <a:p>
            <a:pPr lvl="0">
              <a:buFont typeface="Wingdings" pitchFamily="2" charset="2"/>
              <a:buChar char="v"/>
            </a:pPr>
            <a:r>
              <a:rPr lang="ru-RU" dirty="0"/>
              <a:t>Рассматривание рисунков, фотографий о дорожных ситуациях.</a:t>
            </a:r>
          </a:p>
          <a:p>
            <a:pPr lvl="0">
              <a:buFont typeface="Wingdings" pitchFamily="2" charset="2"/>
              <a:buChar char="v"/>
            </a:pPr>
            <a:r>
              <a:rPr lang="ru-RU" dirty="0"/>
              <a:t>Просмотр видео </a:t>
            </a:r>
            <a:r>
              <a:rPr lang="ru-RU" dirty="0" smtClean="0"/>
              <a:t>- материала</a:t>
            </a:r>
            <a:r>
              <a:rPr lang="ru-RU" dirty="0"/>
              <a:t>.</a:t>
            </a:r>
          </a:p>
          <a:p>
            <a:pPr lvl="0">
              <a:buFont typeface="Wingdings" pitchFamily="2" charset="2"/>
              <a:buChar char="v"/>
            </a:pPr>
            <a:r>
              <a:rPr lang="ru-RU" dirty="0"/>
              <a:t>Знакомство с литературными произведениями: </a:t>
            </a:r>
            <a:r>
              <a:rPr lang="ru-RU" dirty="0" smtClean="0"/>
              <a:t>  С.Волков «Про правила дорожного движения». Н.Калинина «Как ребята переходили улицу». Н.Носов «Автомобиль».С</a:t>
            </a:r>
            <a:r>
              <a:rPr lang="ru-RU" dirty="0"/>
              <a:t>. Михалков «Светофор», «Скверная история», </a:t>
            </a:r>
            <a:r>
              <a:rPr lang="ru-RU" dirty="0" smtClean="0"/>
              <a:t>и </a:t>
            </a:r>
            <a:r>
              <a:rPr lang="ru-RU" dirty="0"/>
              <a:t>т.д</a:t>
            </a:r>
            <a:r>
              <a:rPr lang="ru-RU" dirty="0" smtClean="0"/>
              <a:t>.</a:t>
            </a:r>
            <a:endParaRPr lang="ru-RU" dirty="0"/>
          </a:p>
          <a:p>
            <a:pPr lvl="0">
              <a:buFont typeface="Wingdings" pitchFamily="2" charset="2"/>
              <a:buChar char="v"/>
            </a:pPr>
            <a:r>
              <a:rPr lang="ru-RU" dirty="0"/>
              <a:t>Использование игр</a:t>
            </a:r>
            <a:r>
              <a:rPr lang="ru-RU" dirty="0" smtClean="0"/>
              <a:t>:</a:t>
            </a:r>
          </a:p>
          <a:p>
            <a:pPr lvl="0"/>
            <a:r>
              <a:rPr lang="ru-RU" dirty="0" smtClean="0"/>
              <a:t>     Дидактических:«Найди нужный знак», «Дорожные знаки», «Транспорт» «Светофор»,  «Будь внимательным» </a:t>
            </a:r>
            <a:r>
              <a:rPr lang="ru-RU" dirty="0"/>
              <a:t>   </a:t>
            </a:r>
            <a:endParaRPr lang="ru-RU" dirty="0" smtClean="0"/>
          </a:p>
          <a:p>
            <a:r>
              <a:rPr lang="ru-RU" dirty="0" smtClean="0"/>
              <a:t>    </a:t>
            </a:r>
            <a:r>
              <a:rPr lang="ru-RU" dirty="0"/>
              <a:t> Подвижных: </a:t>
            </a:r>
            <a:r>
              <a:rPr lang="ru-RU" dirty="0" smtClean="0"/>
              <a:t>«Найди пару», «К своим флажкам», «Да или нет» «Найди свой знак», «Бегущий светофор».</a:t>
            </a:r>
          </a:p>
          <a:p>
            <a:r>
              <a:rPr lang="ru-RU" dirty="0" smtClean="0"/>
              <a:t>«Автобусы». «Передай жезл», «Кого назвали, тот и ловит».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Подбор </a:t>
            </a:r>
            <a:r>
              <a:rPr lang="ru-RU" dirty="0"/>
              <a:t>материала для </a:t>
            </a:r>
            <a:r>
              <a:rPr lang="ru-RU" dirty="0" smtClean="0"/>
              <a:t>оформления уголка безопасности.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/>
              <a:t>Проведение анкетирования для родителей «Изучение отношения родителей к необходимости обучения детей правилам дорожного движения».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apoc.trbo.yandex.net/tapoc_secure_proxy/e372b23e48c2ba5bc803b552bff7ac8f?url=https%3A%2F%2Fds02.infourok.ru%2Fuploads%2Fex%2F06cf%2F00033b1e-42097a9a%2Fhello_html_m3f681a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43608" y="620688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b="1" dirty="0" smtClean="0">
                <a:latin typeface="Tahoma" pitchFamily="34" charset="0"/>
                <a:cs typeface="Tahoma" pitchFamily="34" charset="0"/>
              </a:rPr>
              <a:t>Основной этап</a:t>
            </a:r>
          </a:p>
          <a:p>
            <a:endParaRPr lang="ru-RU" altLang="ru-RU" b="1" dirty="0" smtClean="0">
              <a:latin typeface="Tahoma" pitchFamily="34" charset="0"/>
              <a:cs typeface="Tahoma" pitchFamily="34" charset="0"/>
            </a:endParaRPr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99592" y="1052735"/>
          <a:ext cx="7344815" cy="50711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96"/>
                <a:gridCol w="2952328"/>
                <a:gridCol w="1944216"/>
                <a:gridCol w="1584175"/>
              </a:tblGrid>
              <a:tr h="4574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/>
                        <a:t>Работа с детьми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/>
                        <a:t>     Работа с родителями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/>
                        <a:t>  Работа с педагогами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73102"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      1 - </a:t>
                      </a:r>
                      <a:r>
                        <a:rPr lang="ru-RU" sz="1200" dirty="0" err="1"/>
                        <a:t>ая</a:t>
                      </a:r>
                      <a:r>
                        <a:rPr lang="ru-RU" sz="1200" dirty="0"/>
                        <a:t> </a:t>
                      </a:r>
                      <a:r>
                        <a:rPr lang="ru-RU" sz="1200" dirty="0" smtClean="0"/>
                        <a:t>неделя </a:t>
                      </a:r>
                    </a:p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Times New Roman"/>
                          <a:cs typeface="Times New Roman"/>
                        </a:rPr>
                        <a:t>«Правила дорожного движения»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ru-RU" sz="1200" dirty="0">
                          <a:hlinkClick r:id="rId3" action="ppaction://hlinkfile"/>
                        </a:rPr>
                        <a:t>Беседа «Для чего нужно знать и выполнять Правила Дорожного Движения»</a:t>
                      </a:r>
                      <a:endParaRPr lang="ru-RU" sz="1200" dirty="0"/>
                    </a:p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ru-RU" sz="1200" dirty="0">
                          <a:hlinkClick r:id="rId4" action="ppaction://hlinkfile"/>
                        </a:rPr>
                        <a:t>П./и.: «Найди пару», «К своим флажкам», </a:t>
                      </a:r>
                      <a:r>
                        <a:rPr lang="ru-RU" sz="1200" dirty="0" smtClean="0">
                          <a:hlinkClick r:id="rId4" action="ppaction://hlinkfile"/>
                        </a:rPr>
                        <a:t>«</a:t>
                      </a:r>
                      <a:r>
                        <a:rPr lang="ru-RU" sz="1200" dirty="0" err="1" smtClean="0">
                          <a:hlinkClick r:id="rId4" action="ppaction://hlinkfile"/>
                        </a:rPr>
                        <a:t>Хорошо,плохо</a:t>
                      </a:r>
                      <a:r>
                        <a:rPr lang="ru-RU" sz="1200" dirty="0" smtClean="0">
                          <a:hlinkClick r:id="rId4" action="ppaction://hlinkfile"/>
                        </a:rPr>
                        <a:t>». </a:t>
                      </a:r>
                      <a:endParaRPr lang="ru-RU" sz="1200" dirty="0"/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hlinkClick r:id="rId5" action="ppaction://hlinkfile"/>
                        </a:rPr>
                        <a:t>НОД «Правила  дорожного движения».</a:t>
                      </a:r>
                    </a:p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ru-RU" sz="1200" dirty="0">
                          <a:hlinkClick r:id="rId5" action="ppaction://hlinkfile"/>
                        </a:rPr>
                        <a:t>Чтение  х. \ л.  С.Волков «Про правила дорожного движения».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hlinkClick r:id="rId6" action="ppaction://hlinkfile"/>
                        </a:rPr>
                        <a:t>Анкета</a:t>
                      </a:r>
                      <a:r>
                        <a:rPr lang="ru-RU" sz="1200" dirty="0"/>
                        <a:t>  «Изучение отношения родителей к необходимости обучения детей правилам дорожного движения».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hlinkClick r:id="rId7" action="ppaction://hlinkfile"/>
                        </a:rPr>
                        <a:t>Рекомендации родителям  по ПДД.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/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Проведение конкурса на лучший конспект занятия по ПДД.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40592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2-ая </a:t>
                      </a:r>
                      <a:r>
                        <a:rPr lang="ru-RU" sz="1200" dirty="0" smtClean="0"/>
                        <a:t>неделя 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Times New Roman"/>
                          <a:cs typeface="Times New Roman"/>
                        </a:rPr>
                        <a:t>«Дорожные  знаки»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ru-RU" sz="1200" dirty="0">
                          <a:hlinkClick r:id="rId3" action="ppaction://hlinkfile"/>
                        </a:rPr>
                        <a:t>Беседа «Наша улица. Правила перехода улицы».</a:t>
                      </a:r>
                      <a:endParaRPr lang="ru-RU" sz="1200" dirty="0"/>
                    </a:p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ru-RU" sz="1200" dirty="0"/>
                        <a:t>Целевая прогулка по улице города.</a:t>
                      </a:r>
                    </a:p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ru-RU" sz="1200" dirty="0">
                          <a:hlinkClick r:id="rId5" action="ppaction://hlinkfile"/>
                        </a:rPr>
                        <a:t>Лепка: « </a:t>
                      </a:r>
                      <a:r>
                        <a:rPr lang="ru-RU" sz="1200" dirty="0" err="1">
                          <a:hlinkClick r:id="rId5" action="ppaction://hlinkfile"/>
                        </a:rPr>
                        <a:t>Светофорики</a:t>
                      </a:r>
                      <a:r>
                        <a:rPr lang="ru-RU" sz="1200" dirty="0">
                          <a:hlinkClick r:id="rId5" action="ppaction://hlinkfile"/>
                        </a:rPr>
                        <a:t>». </a:t>
                      </a:r>
                      <a:endParaRPr lang="ru-RU" sz="1200" dirty="0"/>
                    </a:p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ru-RU" sz="1200" dirty="0">
                          <a:hlinkClick r:id="rId4" action="ppaction://hlinkfile"/>
                        </a:rPr>
                        <a:t>Д.\ и. «Найди нужный знак», «Дорожные знаки» (лото).</a:t>
                      </a:r>
                    </a:p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ru-RU" sz="1200" dirty="0">
                          <a:hlinkClick r:id="rId4" action="ppaction://hlinkfile"/>
                        </a:rPr>
                        <a:t>П. / и. «Найди свой знак», «Бегущий светофор».</a:t>
                      </a:r>
                      <a:endParaRPr lang="ru-RU" sz="1200" dirty="0"/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Чтение х. \л. Н.Калинина «Как ребята переходили улицу».</a:t>
                      </a:r>
                      <a:endParaRPr lang="ru-RU" sz="12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/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hlinkClick r:id="rId8" action="ppaction://hlinkfile"/>
                        </a:rPr>
                        <a:t>Познавательное </a:t>
                      </a:r>
                      <a:r>
                        <a:rPr lang="ru-RU" sz="1200" dirty="0" smtClean="0">
                          <a:hlinkClick r:id="rId8" action="ppaction://hlinkfile"/>
                        </a:rPr>
                        <a:t>мероприятие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hlinkClick r:id="rId8" action="ppaction://hlinkfile"/>
                        </a:rPr>
                        <a:t> «Вечер</a:t>
                      </a:r>
                      <a:r>
                        <a:rPr lang="ru-RU" sz="1200" baseline="0" dirty="0" smtClean="0">
                          <a:hlinkClick r:id="rId8" action="ppaction://hlinkfile"/>
                        </a:rPr>
                        <a:t> д</a:t>
                      </a:r>
                      <a:r>
                        <a:rPr lang="ru-RU" sz="1200" dirty="0" smtClean="0">
                          <a:hlinkClick r:id="rId8" action="ppaction://hlinkfile"/>
                        </a:rPr>
                        <a:t>орожной грамоты».</a:t>
                      </a:r>
                      <a:endParaRPr lang="ru-RU" sz="1200" dirty="0" smtClean="0"/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Детско-родительский проект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«Наш</a:t>
                      </a:r>
                      <a:r>
                        <a:rPr lang="ru-RU" sz="1200" baseline="0" dirty="0" smtClean="0"/>
                        <a:t>  уголок безопасности»</a:t>
                      </a:r>
                      <a:endParaRPr lang="ru-RU" sz="1200" dirty="0" smtClean="0"/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Д</a:t>
                      </a:r>
                      <a:endParaRPr lang="ru-RU" sz="12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964</TotalTime>
  <Words>1061</Words>
  <Application>Microsoft Office PowerPoint</Application>
  <PresentationFormat>Экран (4:3)</PresentationFormat>
  <Paragraphs>213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114</cp:revision>
  <dcterms:created xsi:type="dcterms:W3CDTF">2016-10-13T06:54:04Z</dcterms:created>
  <dcterms:modified xsi:type="dcterms:W3CDTF">2017-01-04T21:46:49Z</dcterms:modified>
</cp:coreProperties>
</file>