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6" r:id="rId3"/>
    <p:sldId id="257" r:id="rId4"/>
    <p:sldId id="290" r:id="rId5"/>
    <p:sldId id="259" r:id="rId6"/>
    <p:sldId id="295" r:id="rId7"/>
    <p:sldId id="258" r:id="rId8"/>
    <p:sldId id="296" r:id="rId9"/>
    <p:sldId id="289" r:id="rId10"/>
    <p:sldId id="297" r:id="rId11"/>
    <p:sldId id="270" r:id="rId12"/>
    <p:sldId id="298" r:id="rId13"/>
    <p:sldId id="279" r:id="rId14"/>
    <p:sldId id="299" r:id="rId15"/>
    <p:sldId id="262" r:id="rId16"/>
    <p:sldId id="300" r:id="rId17"/>
    <p:sldId id="267" r:id="rId18"/>
    <p:sldId id="301" r:id="rId19"/>
    <p:sldId id="283" r:id="rId20"/>
    <p:sldId id="302" r:id="rId21"/>
    <p:sldId id="261" r:id="rId22"/>
    <p:sldId id="303" r:id="rId23"/>
    <p:sldId id="264" r:id="rId24"/>
    <p:sldId id="304" r:id="rId25"/>
    <p:sldId id="284" r:id="rId26"/>
    <p:sldId id="305" r:id="rId27"/>
    <p:sldId id="285" r:id="rId28"/>
    <p:sldId id="306" r:id="rId29"/>
    <p:sldId id="265" r:id="rId30"/>
    <p:sldId id="307" r:id="rId31"/>
    <p:sldId id="268" r:id="rId32"/>
    <p:sldId id="308" r:id="rId33"/>
    <p:sldId id="282" r:id="rId34"/>
    <p:sldId id="309" r:id="rId35"/>
    <p:sldId id="278" r:id="rId36"/>
    <p:sldId id="311" r:id="rId37"/>
    <p:sldId id="266" r:id="rId38"/>
    <p:sldId id="312" r:id="rId39"/>
    <p:sldId id="286" r:id="rId40"/>
    <p:sldId id="313" r:id="rId41"/>
    <p:sldId id="287" r:id="rId42"/>
    <p:sldId id="310" r:id="rId43"/>
    <p:sldId id="269" r:id="rId44"/>
    <p:sldId id="275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ECEF8"/>
    <a:srgbClr val="FF66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32.xml"/><Relationship Id="rId13" Type="http://schemas.openxmlformats.org/officeDocument/2006/relationships/slide" Target="slide22.xml"/><Relationship Id="rId18" Type="http://schemas.openxmlformats.org/officeDocument/2006/relationships/slide" Target="slide40.xml"/><Relationship Id="rId3" Type="http://schemas.openxmlformats.org/officeDocument/2006/relationships/slide" Target="slide12.xml"/><Relationship Id="rId21" Type="http://schemas.openxmlformats.org/officeDocument/2006/relationships/slide" Target="slide36.xml"/><Relationship Id="rId7" Type="http://schemas.openxmlformats.org/officeDocument/2006/relationships/slide" Target="slide28.xml"/><Relationship Id="rId12" Type="http://schemas.openxmlformats.org/officeDocument/2006/relationships/slide" Target="slide26.xml"/><Relationship Id="rId17" Type="http://schemas.openxmlformats.org/officeDocument/2006/relationships/slide" Target="slide6.xml"/><Relationship Id="rId2" Type="http://schemas.openxmlformats.org/officeDocument/2006/relationships/slide" Target="slide18.xml"/><Relationship Id="rId16" Type="http://schemas.openxmlformats.org/officeDocument/2006/relationships/slide" Target="slide10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4.xml"/><Relationship Id="rId11" Type="http://schemas.openxmlformats.org/officeDocument/2006/relationships/slide" Target="slide24.xml"/><Relationship Id="rId5" Type="http://schemas.openxmlformats.org/officeDocument/2006/relationships/slide" Target="slide16.xml"/><Relationship Id="rId15" Type="http://schemas.openxmlformats.org/officeDocument/2006/relationships/slide" Target="slide8.xml"/><Relationship Id="rId10" Type="http://schemas.openxmlformats.org/officeDocument/2006/relationships/slide" Target="slide20.xml"/><Relationship Id="rId19" Type="http://schemas.openxmlformats.org/officeDocument/2006/relationships/slide" Target="slide42.xml"/><Relationship Id="rId4" Type="http://schemas.openxmlformats.org/officeDocument/2006/relationships/slide" Target="slide14.xml"/><Relationship Id="rId9" Type="http://schemas.openxmlformats.org/officeDocument/2006/relationships/slide" Target="slide30.xml"/><Relationship Id="rId14" Type="http://schemas.openxmlformats.org/officeDocument/2006/relationships/slide" Target="slide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4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473795" y="4437112"/>
            <a:ext cx="6338565" cy="1944216"/>
          </a:xfrm>
        </p:spPr>
        <p:txBody>
          <a:bodyPr>
            <a:normAutofit/>
          </a:bodyPr>
          <a:lstStyle/>
          <a:p>
            <a:pPr algn="r"/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ноября 2015 год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251520" y="692696"/>
            <a:ext cx="8640960" cy="3240359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FF0066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Педсовет по теме: </a:t>
            </a:r>
            <a:br>
              <a:rPr lang="ru-RU" sz="3600" dirty="0" smtClean="0">
                <a:solidFill>
                  <a:srgbClr val="FF0066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FF0066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FF0066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«Реализуем ФГОС» </a:t>
            </a:r>
            <a:b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FF0066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FF0066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FF0066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в форме « </a:t>
            </a:r>
            <a:r>
              <a:rPr lang="ru-RU" sz="1600" dirty="0">
                <a:solidFill>
                  <a:srgbClr val="FF0066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СВОЯ ИГРА»</a:t>
            </a:r>
            <a:endParaRPr lang="ru-RU" sz="1600" dirty="0">
              <a:solidFill>
                <a:srgbClr val="FF00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20688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МДОУ детский сад «Росинка»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39345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40 баллов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3347864" y="2636912"/>
            <a:ext cx="2520280" cy="2448272"/>
          </a:xfrm>
          <a:prstGeom prst="smileyFace">
            <a:avLst/>
          </a:prstGeom>
          <a:solidFill>
            <a:srgbClr val="FECE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555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132856"/>
            <a:ext cx="7920880" cy="4392488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ru-RU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.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Здоровьесберегающие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метода «Ситуация»</a:t>
            </a:r>
            <a:br>
              <a:rPr 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4. Развивающие технологии</a:t>
            </a:r>
            <a:br>
              <a:rPr lang="ru-RU" sz="32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5. Проблемное обучение</a:t>
            </a:r>
            <a:b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Игровые технологии</a:t>
            </a:r>
            <a:br>
              <a:rPr 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ИКТ</a:t>
            </a:r>
            <a:r>
              <a:rPr 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7848872" cy="161736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Назовите 5 образовательных  технологий  использующихся в системе МДОУ</a:t>
            </a:r>
            <a:endParaRPr lang="ru-RU" sz="32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749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10 баллов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3347864" y="2636912"/>
            <a:ext cx="2520280" cy="2448272"/>
          </a:xfrm>
          <a:prstGeom prst="smileyFace">
            <a:avLst/>
          </a:prstGeom>
          <a:solidFill>
            <a:srgbClr val="FECE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870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996952"/>
            <a:ext cx="8640960" cy="251821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alt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«Об утверждении государственного стандарта дошкольного </a:t>
            </a:r>
            <a:r>
              <a:rPr lang="ru-RU" alt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образования ФГОС»</a:t>
            </a:r>
            <a:r>
              <a:rPr lang="ru-RU" alt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/>
            </a:r>
            <a:br>
              <a:rPr lang="ru-RU" alt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alt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/>
            </a:r>
            <a:br>
              <a:rPr lang="ru-RU" alt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alt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Настоящий Приказ вступил в силу с 01.01.2014.</a:t>
            </a:r>
            <a:br>
              <a:rPr lang="ru-RU" alt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endParaRPr lang="ru-RU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496944" cy="1833384"/>
          </a:xfrm>
        </p:spPr>
        <p:txBody>
          <a:bodyPr>
            <a:normAutofit fontScale="92500"/>
          </a:bodyPr>
          <a:lstStyle/>
          <a:p>
            <a:pPr marL="45720" indent="0" algn="ctr">
              <a:buNone/>
            </a:pPr>
            <a:r>
              <a:rPr lang="ru-RU" alt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 чём этот Приказ № </a:t>
            </a:r>
            <a:r>
              <a:rPr lang="ru-RU" alt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1155 Министерства образования и науки Российской </a:t>
            </a:r>
            <a:r>
              <a:rPr lang="ru-RU" alt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Федерации?</a:t>
            </a:r>
          </a:p>
          <a:p>
            <a:pPr marL="45720" indent="0" algn="ctr">
              <a:buNone/>
            </a:pPr>
            <a:r>
              <a:rPr lang="ru-RU" alt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 вступил в силу? </a:t>
            </a:r>
            <a:endParaRPr lang="ru-RU" altLang="ru-RU" sz="32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0559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r>
              <a:rPr lang="ru-RU" sz="54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2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0 баллов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3347864" y="2636912"/>
            <a:ext cx="2520280" cy="2448272"/>
          </a:xfrm>
          <a:prstGeom prst="smileyFace">
            <a:avLst/>
          </a:prstGeom>
          <a:solidFill>
            <a:srgbClr val="FECE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870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420888"/>
            <a:ext cx="8568952" cy="4032448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ru-RU" sz="3200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Требования </a:t>
            </a:r>
            <a:r>
              <a:rPr lang="ru-RU" sz="32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/>
            </a:r>
            <a:br>
              <a:rPr lang="ru-RU" sz="32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/>
            </a:r>
            <a:br>
              <a:rPr 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*к 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результатам</a:t>
            </a:r>
            <a:r>
              <a:rPr 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освоения ООП ДО</a:t>
            </a:r>
            <a:r>
              <a:rPr 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;</a:t>
            </a:r>
            <a:br>
              <a:rPr 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/>
            </a:r>
            <a:br>
              <a:rPr 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*</a:t>
            </a:r>
            <a:r>
              <a:rPr 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</a:t>
            </a:r>
            <a:r>
              <a:rPr 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к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структуре</a:t>
            </a:r>
            <a:r>
              <a:rPr 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ООП</a:t>
            </a:r>
            <a:br>
              <a:rPr 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/>
            </a:r>
            <a:br>
              <a:rPr 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*к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условиям</a:t>
            </a:r>
            <a:r>
              <a:rPr 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 реализации ООП</a:t>
            </a:r>
            <a:r>
              <a:rPr 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/>
            </a:r>
            <a:br>
              <a:rPr 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332656"/>
            <a:ext cx="8496944" cy="1296144"/>
          </a:xfrm>
        </p:spPr>
        <p:txBody>
          <a:bodyPr>
            <a:normAutofit/>
          </a:bodyPr>
          <a:lstStyle/>
          <a:p>
            <a:pPr marL="45720" lvl="0" indent="0" algn="ctr">
              <a:buNone/>
            </a:pP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Какие </a:t>
            </a:r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 включает в </a:t>
            </a: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себя ФГОС </a:t>
            </a:r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517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r>
              <a:rPr lang="ru-RU" sz="54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3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0 баллов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3347864" y="2636912"/>
            <a:ext cx="2520280" cy="2448272"/>
          </a:xfrm>
          <a:prstGeom prst="smileyFace">
            <a:avLst/>
          </a:prstGeom>
          <a:solidFill>
            <a:srgbClr val="FECE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870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908720"/>
            <a:ext cx="8712967" cy="5256584"/>
          </a:xfrm>
        </p:spPr>
        <p:txBody>
          <a:bodyPr>
            <a:normAutofit fontScale="90000"/>
          </a:bodyPr>
          <a:lstStyle/>
          <a:p>
            <a:pPr marL="0" indent="0" algn="l">
              <a:spcAft>
                <a:spcPts val="1200"/>
              </a:spcAft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Повышение </a:t>
            </a:r>
            <a:r>
              <a:rPr lang="ru-RU" sz="31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социального статуса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ДО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/>
            </a:r>
            <a:br>
              <a:rPr lang="ru-RU" sz="31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2. Обеспечение </a:t>
            </a:r>
            <a:r>
              <a:rPr lang="ru-RU" sz="31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государством </a:t>
            </a:r>
            <a:r>
              <a:rPr lang="ru-RU" sz="3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равенства возможностей </a:t>
            </a:r>
            <a:r>
              <a:rPr lang="ru-RU" sz="31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для каждого ребёнка в получении </a:t>
            </a:r>
            <a:r>
              <a:rPr lang="ru-RU" sz="3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качественного</a:t>
            </a:r>
            <a:r>
              <a:rPr lang="ru-RU" sz="31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дошкольного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образования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/>
            </a:r>
            <a:br>
              <a:rPr lang="ru-RU" sz="31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3. Обеспечение </a:t>
            </a:r>
            <a:r>
              <a:rPr lang="ru-RU" sz="31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государственных гарантий </a:t>
            </a:r>
            <a:r>
              <a:rPr lang="ru-RU" sz="3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уровня</a:t>
            </a:r>
            <a:br>
              <a:rPr lang="ru-RU" sz="3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3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и качества образования </a:t>
            </a:r>
            <a:r>
              <a:rPr lang="ru-RU" sz="31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на основе </a:t>
            </a:r>
            <a:r>
              <a:rPr lang="ru-RU" sz="3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единства</a:t>
            </a:r>
            <a:r>
              <a:rPr lang="ru-RU" sz="31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</a:t>
            </a:r>
            <a:r>
              <a:rPr lang="ru-RU" sz="3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обязательных </a:t>
            </a: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требований</a:t>
            </a:r>
            <a:b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/>
            </a:r>
            <a:br>
              <a:rPr lang="ru-RU" sz="31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4. Сохранение </a:t>
            </a:r>
            <a:r>
              <a:rPr lang="ru-RU" sz="31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единства образовательного пространства РФ относительно уровня дошкольного образования</a:t>
            </a:r>
            <a:br>
              <a:rPr lang="ru-RU" sz="31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260648"/>
            <a:ext cx="6400800" cy="86409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Назовите цели Стандарта..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0051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r>
              <a:rPr lang="ru-RU" sz="54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4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0 баллов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3347864" y="2636912"/>
            <a:ext cx="2520280" cy="2448272"/>
          </a:xfrm>
          <a:prstGeom prst="smileyFace">
            <a:avLst/>
          </a:prstGeom>
          <a:solidFill>
            <a:srgbClr val="FECE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870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484784"/>
            <a:ext cx="8640960" cy="4968552"/>
          </a:xfrm>
        </p:spPr>
        <p:txBody>
          <a:bodyPr>
            <a:normAutofit fontScale="90000"/>
          </a:bodyPr>
          <a:lstStyle/>
          <a:p>
            <a:pPr marL="0" indent="0" algn="l">
              <a:lnSpc>
                <a:spcPct val="80000"/>
              </a:lnSpc>
              <a:buNone/>
            </a:pPr>
            <a:r>
              <a:rPr lang="ru-RU" altLang="ru-RU" sz="3200" b="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altLang="ru-RU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полноценное </a:t>
            </a:r>
            <a:r>
              <a:rPr lang="ru-RU" altLang="ru-RU" sz="4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проживание ребенком всех этапов детства </a:t>
            </a:r>
            <a:r>
              <a:rPr lang="ru-RU" alt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/>
            </a:r>
            <a:br>
              <a:rPr lang="ru-RU" alt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alt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/>
            </a:r>
            <a:br>
              <a:rPr lang="ru-RU" alt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altLang="ru-RU" sz="40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2.построение </a:t>
            </a:r>
            <a:r>
              <a:rPr lang="ru-RU" altLang="ru-RU" sz="40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образовательной деятельности на </a:t>
            </a:r>
            <a:r>
              <a:rPr lang="ru-RU" altLang="ru-RU" sz="4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основе индивидуальных особенностей</a:t>
            </a:r>
            <a:r>
              <a:rPr lang="ru-RU" altLang="ru-RU" sz="40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каждого ребенка, при котором </a:t>
            </a:r>
            <a:r>
              <a:rPr lang="ru-RU" altLang="ru-RU" sz="4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сам ребенок становится активным в выборе содержания своего образования, </a:t>
            </a:r>
            <a:r>
              <a:rPr lang="ru-RU" altLang="ru-RU" sz="40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становится </a:t>
            </a:r>
            <a:r>
              <a:rPr lang="ru-RU" altLang="ru-RU" sz="4000" dirty="0">
                <a:solidFill>
                  <a:srgbClr val="FF6699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субъектом </a:t>
            </a:r>
            <a:r>
              <a:rPr lang="ru-RU" altLang="ru-RU" sz="40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образования;</a:t>
            </a:r>
            <a:r>
              <a:rPr lang="ru-RU" altLang="ru-RU" sz="40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/>
            </a:r>
            <a:br>
              <a:rPr lang="ru-RU" altLang="ru-RU" sz="40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altLang="ru-RU" sz="3600" b="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/>
            </a:r>
            <a:br>
              <a:rPr lang="ru-RU" altLang="ru-RU" sz="3600" b="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endParaRPr lang="ru-RU" altLang="ru-RU" sz="36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67544" y="332657"/>
            <a:ext cx="8229600" cy="1080120"/>
          </a:xfrm>
          <a:prstGeom prst="rect">
            <a:avLst/>
          </a:prstGeo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ru-RU" altLang="ru-RU" sz="1800" dirty="0" smtClean="0"/>
              <a:t> </a:t>
            </a:r>
            <a:r>
              <a:rPr lang="ru-RU" alt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Назовите основные </a:t>
            </a:r>
            <a:r>
              <a:rPr lang="ru-RU" alt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принципы </a:t>
            </a:r>
            <a:r>
              <a:rPr lang="ru-RU" alt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ФГОС дошкольного образования: </a:t>
            </a:r>
          </a:p>
        </p:txBody>
      </p:sp>
    </p:spTree>
    <p:extLst>
      <p:ext uri="{BB962C8B-B14F-4D97-AF65-F5344CB8AC3E}">
        <p14:creationId xmlns:p14="http://schemas.microsoft.com/office/powerpoint/2010/main" xmlns="" val="340861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00034" y="500042"/>
            <a:ext cx="8143932" cy="58579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 :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Обобщить  представления   педагогов  о Федеральном государственном образовательном стандарте ДО.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2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Выявить  сформировавшиеся  представлений у педагогов о ФГОС.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Обобщить  представления  у педагогов  о ФГОС, ООП ДОУ,  об образовательных технологиях.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Создать условия  для развития коммуникативных навыков у педагогов , через   игровые  приёмы.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Способствовать развитию педагогического мышления, создать благоприятную атмосферу для творческой работы всех участников игры.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3376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10 баллов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3347864" y="2636912"/>
            <a:ext cx="2520280" cy="2448272"/>
          </a:xfrm>
          <a:prstGeom prst="smileyFace">
            <a:avLst/>
          </a:prstGeom>
          <a:solidFill>
            <a:srgbClr val="FECE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870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7" y="4372168"/>
            <a:ext cx="7910264" cy="114300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      </a:t>
            </a:r>
            <a:r>
              <a:rPr lang="ru-RU" sz="4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ФГОС </a:t>
            </a:r>
            <a:r>
              <a:rPr lang="ru-RU" sz="4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ДО</a:t>
            </a:r>
            <a:br>
              <a:rPr lang="ru-RU" sz="4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endParaRPr lang="ru-RU" b="0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 algn="ctr">
              <a:buNone/>
            </a:pPr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основе какого документа разрабатывается 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основная </a:t>
            </a:r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общеобразовательная программа 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МДОУ?</a:t>
            </a:r>
            <a:endParaRPr lang="ru-RU" sz="32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9912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r>
              <a:rPr lang="ru-RU" sz="54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2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0 баллов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3347864" y="2636912"/>
            <a:ext cx="2520280" cy="2448272"/>
          </a:xfrm>
          <a:prstGeom prst="smileyFace">
            <a:avLst/>
          </a:prstGeom>
          <a:solidFill>
            <a:srgbClr val="FECE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870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933056"/>
            <a:ext cx="8352927" cy="143309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Творческая группа МДОУ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731520"/>
            <a:ext cx="8496944" cy="3474720"/>
          </a:xfrm>
        </p:spPr>
        <p:txBody>
          <a:bodyPr/>
          <a:lstStyle/>
          <a:p>
            <a:pPr marL="45720" lvl="0" indent="0" algn="ctr"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Кто разрабатывает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и утверждает 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основную образовательную программу</a:t>
            </a:r>
          </a:p>
          <a:p>
            <a:pPr marL="45720" indent="0" algn="ctr"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ДОУ: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18250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30 баллов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3347864" y="2636912"/>
            <a:ext cx="2520280" cy="2448272"/>
          </a:xfrm>
          <a:prstGeom prst="smileyFace">
            <a:avLst/>
          </a:prstGeom>
          <a:solidFill>
            <a:srgbClr val="FECE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208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420888"/>
            <a:ext cx="8568951" cy="3456384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1.Целевой </a:t>
            </a:r>
            <a:r>
              <a:rPr lang="ru-RU" alt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раздел</a:t>
            </a:r>
            <a:br>
              <a:rPr lang="ru-RU" alt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alt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/>
            </a:r>
            <a:br>
              <a:rPr lang="ru-RU" alt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alt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2. Содержательный </a:t>
            </a:r>
            <a:r>
              <a:rPr lang="ru-RU" alt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раздел</a:t>
            </a:r>
            <a:br>
              <a:rPr lang="ru-RU" alt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alt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/>
            </a:r>
            <a:br>
              <a:rPr lang="ru-RU" alt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alt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3. Организационный раздел</a:t>
            </a:r>
            <a:endParaRPr lang="ru-RU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136904" cy="19774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altLang="ru-RU" sz="32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Назовите основные разделы, из которых состоит ООП ДО</a:t>
            </a:r>
          </a:p>
          <a:p>
            <a:pPr marL="45720" indent="0"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7580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r>
              <a:rPr lang="ru-RU" sz="54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4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0 баллов 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3347864" y="2636912"/>
            <a:ext cx="2520280" cy="2448272"/>
          </a:xfrm>
          <a:prstGeom prst="smileyFace">
            <a:avLst/>
          </a:prstGeom>
          <a:solidFill>
            <a:srgbClr val="FECE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579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9" y="2708920"/>
            <a:ext cx="7982272" cy="2806248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Текст  </a:t>
            </a:r>
            <a:r>
              <a:rPr lang="ru-RU" alt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краткой </a:t>
            </a:r>
            <a:r>
              <a:rPr lang="ru-RU" alt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презентации для родителей</a:t>
            </a:r>
            <a:endParaRPr lang="ru-RU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7920880" cy="183338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altLang="ru-RU" sz="32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Назовите дополнительный раздел ООП ДО, указанный в ФГОС ДО?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9353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r>
              <a:rPr lang="ru-RU" sz="54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1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0 баллов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3347864" y="2636912"/>
            <a:ext cx="2520280" cy="2448272"/>
          </a:xfrm>
          <a:prstGeom prst="smileyFace">
            <a:avLst/>
          </a:prstGeom>
          <a:solidFill>
            <a:srgbClr val="FECE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579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132856"/>
            <a:ext cx="8424935" cy="4248472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1.</a:t>
            </a:r>
            <a:r>
              <a:rPr lang="ru-RU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Социально </a:t>
            </a:r>
            <a:r>
              <a:rPr lang="ru-RU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– коммуникативное </a:t>
            </a:r>
            <a:r>
              <a:rPr lang="ru-RU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развитие</a:t>
            </a:r>
            <a:br>
              <a:rPr lang="ru-RU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/>
            </a:r>
            <a:br>
              <a:rPr lang="ru-RU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2.Познавательное развитие</a:t>
            </a:r>
            <a:br>
              <a:rPr lang="ru-RU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/>
            </a:r>
            <a:br>
              <a:rPr lang="ru-RU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3.Речевое развитие</a:t>
            </a:r>
            <a:br>
              <a:rPr lang="ru-RU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/>
            </a:r>
            <a:br>
              <a:rPr lang="ru-RU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4.Художественно </a:t>
            </a:r>
            <a:r>
              <a:rPr lang="ru-RU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– эстетическое </a:t>
            </a:r>
            <a:r>
              <a:rPr lang="ru-RU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развитие</a:t>
            </a:r>
            <a:br>
              <a:rPr lang="ru-RU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/>
            </a:r>
            <a:br>
              <a:rPr lang="ru-RU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5. Физическое </a:t>
            </a:r>
            <a:r>
              <a:rPr lang="ru-RU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развитие</a:t>
            </a:r>
            <a:br>
              <a:rPr lang="ru-RU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60648"/>
            <a:ext cx="8541568" cy="2304256"/>
          </a:xfrm>
        </p:spPr>
        <p:txBody>
          <a:bodyPr>
            <a:normAutofit/>
          </a:bodyPr>
          <a:lstStyle/>
          <a:p>
            <a:pPr marL="45720" lvl="0" indent="0" algn="ctr">
              <a:buNone/>
            </a:pPr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Сколько образовательных областей предусматривает ФГОС? </a:t>
            </a:r>
            <a:endParaRPr lang="ru-RU" sz="32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None/>
            </a:pP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Какие?</a:t>
            </a:r>
            <a:endParaRPr lang="ru-RU" sz="32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53484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1674648259"/>
              </p:ext>
            </p:extLst>
          </p:nvPr>
        </p:nvGraphicFramePr>
        <p:xfrm>
          <a:off x="179512" y="332656"/>
          <a:ext cx="8712969" cy="62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1224136"/>
                <a:gridCol w="1368152"/>
                <a:gridCol w="1152128"/>
                <a:gridCol w="1080121"/>
              </a:tblGrid>
              <a:tr h="42314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Разделы, темы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Вопросы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6364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Федеральный государственный образовательный  стандарт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1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</a:rPr>
                        <a:t>2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  <a:hlinkClick r:id="rId4" action="ppaction://hlinksldjump"/>
                        </a:rPr>
                        <a:t>3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4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7249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Совместная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деятельность с детьми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  <a:hlinkClick r:id="rId6" action="ppaction://hlinksldjump"/>
                        </a:rPr>
                        <a:t>1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  <a:hlinkClick r:id="rId7" action="ppaction://hlinksldjump"/>
                        </a:rPr>
                        <a:t>2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  <a:hlinkClick r:id="rId8" action="ppaction://hlinksldjump"/>
                        </a:rPr>
                        <a:t>3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  <a:hlinkClick r:id="rId9" action="ppaction://hlinksldjump"/>
                        </a:rPr>
                        <a:t>4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6364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Основная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образовательная программа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МДОУ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  <a:hlinkClick r:id="rId10" action="ppaction://hlinksldjump"/>
                        </a:rPr>
                        <a:t>1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  <a:hlinkClick r:id="rId11" action="ppaction://hlinksldjump"/>
                        </a:rPr>
                        <a:t>2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  <a:hlinkClick r:id="rId12" action="ppaction://hlinksldjump"/>
                        </a:rPr>
                        <a:t>3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  <a:hlinkClick r:id="rId13" action="ppaction://hlinksldjump"/>
                        </a:rPr>
                        <a:t>4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3488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Образовательные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технологии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  <a:hlinkClick r:id="rId14" action="ppaction://hlinksldjump"/>
                        </a:rPr>
                        <a:t>1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  <a:hlinkClick r:id="rId15" action="ppaction://hlinksldjump"/>
                        </a:rPr>
                        <a:t>2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  <a:hlinkClick r:id="rId16" action="ppaction://hlinksldjump"/>
                        </a:rPr>
                        <a:t>3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  <a:hlinkClick r:id="rId17" action="ppaction://hlinksldjump"/>
                        </a:rPr>
                        <a:t>4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3488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Развивающая предметно- развивающая среда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  <a:hlinkClick r:id="rId18" action="ppaction://hlinksldjump"/>
                        </a:rPr>
                        <a:t>1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  <a:hlinkClick r:id="rId19" action="ppaction://hlinksldjump"/>
                        </a:rPr>
                        <a:t>2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  <a:hlinkClick r:id="rId20" action="ppaction://hlinksldjump"/>
                        </a:rPr>
                        <a:t>3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  <a:hlinkClick r:id="rId21" action="ppaction://hlinksldjump"/>
                        </a:rPr>
                        <a:t>4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9712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r>
              <a:rPr lang="ru-RU" sz="54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2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0 баллов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3347864" y="2636912"/>
            <a:ext cx="2520280" cy="2448272"/>
          </a:xfrm>
          <a:prstGeom prst="smileyFace">
            <a:avLst/>
          </a:prstGeom>
          <a:solidFill>
            <a:srgbClr val="FECE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579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348880"/>
            <a:ext cx="8496943" cy="4104456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ru-RU" sz="2000" dirty="0" smtClean="0"/>
              <a:t> </a:t>
            </a:r>
            <a:r>
              <a:rPr lang="ru-RU" sz="2000" dirty="0"/>
              <a:t>*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Игровая  деятельность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, освоение </a:t>
            </a:r>
            <a:r>
              <a:rPr lang="ru-RU" sz="36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различных социальных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ролей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*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Трудовое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воспитание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*Формирование </a:t>
            </a: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основ безопасного поведения</a:t>
            </a:r>
            <a:r>
              <a:rPr lang="ru-RU" sz="36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в быту, социуме,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природе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*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Патриотическое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воспитание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детей</a:t>
            </a:r>
            <a:r>
              <a:rPr lang="ru-RU" sz="36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332656"/>
            <a:ext cx="8496944" cy="1872208"/>
          </a:xfrm>
        </p:spPr>
        <p:txBody>
          <a:bodyPr>
            <a:normAutofit/>
          </a:bodyPr>
          <a:lstStyle/>
          <a:p>
            <a:pPr marL="45720" indent="0" algn="ctr">
              <a:buNone/>
              <a:defRPr/>
            </a:pP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Назовите основные направления образовательной области «Социально-коммуникативное </a:t>
            </a:r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развитие»</a:t>
            </a:r>
          </a:p>
          <a:p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725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30 баллов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3347864" y="2636912"/>
            <a:ext cx="2520280" cy="2448272"/>
          </a:xfrm>
          <a:prstGeom prst="smileyFace">
            <a:avLst/>
          </a:prstGeom>
          <a:solidFill>
            <a:srgbClr val="FECE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579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352928" cy="4464496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1. Игровая </a:t>
            </a:r>
            <a:br>
              <a:rPr 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2. Коммуникативная </a:t>
            </a:r>
            <a:r>
              <a:rPr 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/>
            </a:r>
            <a:br>
              <a:rPr 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3. Познавательно-исследовательская </a:t>
            </a:r>
            <a:br>
              <a:rPr 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4. </a:t>
            </a:r>
            <a: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Восприятие художественной литературы </a:t>
            </a:r>
            <a:r>
              <a:rPr 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/>
            </a:r>
            <a:br>
              <a:rPr 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5. Самообслуживание и элементарный бытовой труд </a:t>
            </a:r>
            <a:br>
              <a:rPr 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32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6. Конструирование </a:t>
            </a:r>
            <a:r>
              <a:rPr 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/>
            </a:r>
            <a:br>
              <a:rPr 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7. Изобразительная </a:t>
            </a:r>
            <a:br>
              <a:rPr 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8. Музыкальная </a:t>
            </a:r>
            <a:r>
              <a:rPr 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/>
            </a:r>
            <a:br>
              <a:rPr 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9. Двигательная </a:t>
            </a:r>
            <a:r>
              <a:rPr lang="ru-RU" sz="32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60648"/>
            <a:ext cx="8424936" cy="165618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Назовите в дошкольном </a:t>
            </a:r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возрасте  </a:t>
            </a: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ряд </a:t>
            </a:r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видов </a:t>
            </a: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детской деятельности:</a:t>
            </a:r>
            <a:endParaRPr lang="ru-RU" sz="32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32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527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r>
              <a:rPr lang="ru-RU" sz="54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4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0 баллов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3347864" y="2636912"/>
            <a:ext cx="2520280" cy="2448272"/>
          </a:xfrm>
          <a:prstGeom prst="smileyFace">
            <a:avLst/>
          </a:prstGeom>
          <a:solidFill>
            <a:srgbClr val="FECE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579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80919" cy="446449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* РЕЗУЛЬТАТ ОСВОЕНИЯ ДЕТЬМИ ООП социально-нормативные </a:t>
            </a:r>
            <a:r>
              <a:rPr 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возрастные характеристики возможных достижений </a:t>
            </a:r>
            <a:r>
              <a:rPr 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детьми в </a:t>
            </a:r>
            <a:r>
              <a:rPr 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раннем возрасте </a:t>
            </a:r>
            <a:r>
              <a:rPr 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/>
            </a:r>
            <a:br>
              <a:rPr 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/>
            </a:r>
            <a:br>
              <a:rPr 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*  и на </a:t>
            </a:r>
            <a:r>
              <a:rPr 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этапе завершения дошкольного образования</a:t>
            </a:r>
            <a:endParaRPr lang="ru-RU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7920880" cy="89728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Целевые ориентиры (ЦО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это….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5588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r>
              <a:rPr lang="ru-RU" sz="54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1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0 баллов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3347864" y="2636912"/>
            <a:ext cx="2520280" cy="2448272"/>
          </a:xfrm>
          <a:prstGeom prst="smileyFace">
            <a:avLst/>
          </a:prstGeom>
          <a:solidFill>
            <a:srgbClr val="FECE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579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2996952"/>
            <a:ext cx="7622232" cy="251821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Развивающая   предметно- </a:t>
            </a:r>
            <a:r>
              <a:rPr lang="ru-RU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пространственн</a:t>
            </a:r>
            <a:r>
              <a:rPr lang="ru-RU" dirty="0" smtClean="0">
                <a:solidFill>
                  <a:srgbClr val="00B050"/>
                </a:solidFill>
                <a:effectLst/>
                <a:hlinkClick r:id="rId2" action="ppaction://hlinksldjump"/>
              </a:rPr>
              <a:t>ая </a:t>
            </a:r>
            <a:r>
              <a:rPr lang="ru-RU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среда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064896" cy="1761376"/>
          </a:xfrm>
        </p:spPr>
        <p:txBody>
          <a:bodyPr>
            <a:normAutofit/>
          </a:bodyPr>
          <a:lstStyle/>
          <a:p>
            <a:pPr marL="45720" lvl="0" indent="0" algn="ctr">
              <a:buNone/>
            </a:pPr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 </a:t>
            </a: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учётом ФГОС называется   </a:t>
            </a:r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среда, которая обеспечивает реализацию различных образовательных программ?</a:t>
            </a:r>
          </a:p>
          <a:p>
            <a:pPr marL="45720" indent="0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608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r>
              <a:rPr lang="ru-RU" sz="54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2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0 баллов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3347864" y="2636912"/>
            <a:ext cx="2520280" cy="2448272"/>
          </a:xfrm>
          <a:prstGeom prst="smileyFace">
            <a:avLst/>
          </a:prstGeom>
          <a:solidFill>
            <a:srgbClr val="FECE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579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3" y="1988840"/>
            <a:ext cx="8126288" cy="38164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Возможность изменений</a:t>
            </a:r>
            <a:br>
              <a:rPr lang="ru-RU" sz="3200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предметно-пространственной среды</a:t>
            </a:r>
            <a:br>
              <a:rPr 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в зависимости от образовательной ситуации, в том числе от меняющихся интересов и возможностей детей</a:t>
            </a:r>
            <a:br>
              <a:rPr 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8208912" cy="176137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2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Трансформируемость</a:t>
            </a:r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среды – это ……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632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10 баллов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3347864" y="2636912"/>
            <a:ext cx="2520280" cy="2448272"/>
          </a:xfrm>
          <a:prstGeom prst="smileyFace">
            <a:avLst/>
          </a:prstGeom>
          <a:solidFill>
            <a:srgbClr val="FECE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769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30 баллов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3347864" y="2636912"/>
            <a:ext cx="2520280" cy="2448272"/>
          </a:xfrm>
          <a:prstGeom prst="smileyFace">
            <a:avLst/>
          </a:prstGeom>
          <a:solidFill>
            <a:srgbClr val="FECE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579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5" y="2420888"/>
            <a:ext cx="7550225" cy="216024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Отсутствие жёстко закреплённых способов употребления предметов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/>
            </a:r>
            <a:b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731520"/>
            <a:ext cx="8712968" cy="104129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Полифункциональность</a:t>
            </a: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среды- это…….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896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r>
              <a:rPr lang="ru-RU" sz="54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4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0 баллов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3347864" y="2636912"/>
            <a:ext cx="2520280" cy="2448272"/>
          </a:xfrm>
          <a:prstGeom prst="smileyFace">
            <a:avLst/>
          </a:prstGeom>
          <a:solidFill>
            <a:srgbClr val="FECE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579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76872"/>
            <a:ext cx="7920880" cy="4168914"/>
          </a:xfrm>
        </p:spPr>
        <p:txBody>
          <a:bodyPr>
            <a:normAutofit fontScale="90000"/>
          </a:bodyPr>
          <a:lstStyle/>
          <a:p>
            <a:pPr marL="109728" indent="0" algn="l">
              <a:buNone/>
              <a:defRPr/>
            </a:pPr>
            <a:r>
              <a:rPr lang="ru-RU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1.содержательно </a:t>
            </a:r>
            <a:r>
              <a:rPr lang="ru-RU" sz="3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насыщенной</a:t>
            </a:r>
            <a:br>
              <a:rPr lang="ru-RU" sz="3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2.</a:t>
            </a:r>
            <a:r>
              <a:rPr lang="ru-RU" sz="3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трансформируемой</a:t>
            </a:r>
            <a:r>
              <a:rPr lang="ru-RU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/>
            </a:r>
            <a:br>
              <a:rPr lang="ru-RU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3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3.</a:t>
            </a:r>
            <a:r>
              <a:rPr lang="ru-RU" sz="36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полифункциональной</a:t>
            </a:r>
            <a:r>
              <a:rPr lang="ru-RU" sz="36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/>
            </a:r>
            <a:br>
              <a:rPr lang="ru-RU" sz="36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36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4.</a:t>
            </a:r>
            <a:r>
              <a:rPr lang="ru-RU" sz="36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вариативной</a:t>
            </a:r>
            <a:r>
              <a:rPr lang="ru-RU" sz="36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/>
            </a:r>
            <a:br>
              <a:rPr lang="ru-RU" sz="36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36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5.</a:t>
            </a:r>
            <a:r>
              <a:rPr lang="ru-RU" sz="36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доступной</a:t>
            </a:r>
            <a:r>
              <a:rPr lang="ru-RU" sz="3600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/>
            </a:r>
            <a:br>
              <a:rPr lang="ru-RU" sz="3600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36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6.</a:t>
            </a:r>
            <a:r>
              <a:rPr lang="ru-RU" sz="36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безопасной</a:t>
            </a:r>
            <a:r>
              <a:rPr lang="ru-RU" sz="36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/>
            </a:r>
            <a:br>
              <a:rPr lang="ru-RU" sz="36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332656"/>
            <a:ext cx="8136904" cy="1368152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Развивающая предметно-пространственная среда</a:t>
            </a:r>
            <a:r>
              <a:rPr lang="en-US" sz="32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должна 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быть по требованиям ФГОС:</a:t>
            </a:r>
            <a:endParaRPr lang="ru-RU" sz="32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672045"/>
            <a:ext cx="8136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10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229200"/>
            <a:ext cx="6512511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7848872" cy="4569688"/>
          </a:xfrm>
          <a:ln w="88900" cap="rnd" cmpd="tri">
            <a:solidFill>
              <a:schemeClr val="accent4">
                <a:lumMod val="7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109728" indent="0" algn="ctr">
              <a:buNone/>
            </a:pPr>
            <a:endParaRPr lang="ru-RU" sz="4000" b="1" dirty="0" smtClean="0">
              <a:ln/>
              <a:solidFill>
                <a:schemeClr val="accent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109728" indent="0" algn="ctr">
              <a:buNone/>
            </a:pPr>
            <a:r>
              <a:rPr lang="ru-RU" sz="4000" b="1" dirty="0" smtClean="0">
                <a:ln/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 </a:t>
            </a:r>
            <a:r>
              <a:rPr lang="ru-RU" sz="4000" b="1" dirty="0">
                <a:ln/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не могут успешно </a:t>
            </a:r>
            <a:r>
              <a:rPr lang="ru-RU" sz="4000" b="1" dirty="0" smtClean="0">
                <a:ln/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кого-то </a:t>
            </a:r>
            <a:r>
              <a:rPr lang="ru-RU" sz="4000" b="1" dirty="0">
                <a:ln/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учить,</a:t>
            </a:r>
          </a:p>
          <a:p>
            <a:pPr marL="109728" indent="0" algn="ctr">
              <a:buNone/>
            </a:pPr>
            <a:r>
              <a:rPr lang="ru-RU" sz="4000" b="1" dirty="0">
                <a:ln/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в это же время усердно не учатся сами.</a:t>
            </a:r>
          </a:p>
          <a:p>
            <a:pPr marL="109728" indent="0" algn="r">
              <a:buNone/>
            </a:pPr>
            <a:r>
              <a:rPr lang="ru-RU" sz="3200" b="1" dirty="0">
                <a:ln/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Али Апшерон</a:t>
            </a:r>
          </a:p>
        </p:txBody>
      </p:sp>
    </p:spTree>
    <p:extLst>
      <p:ext uri="{BB962C8B-B14F-4D97-AF65-F5344CB8AC3E}">
        <p14:creationId xmlns:p14="http://schemas.microsoft.com/office/powerpoint/2010/main" xmlns="" val="108107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581128"/>
            <a:ext cx="8064896" cy="164705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Использование ИКТ </a:t>
            </a:r>
            <a:r>
              <a:rPr lang="ru-RU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в  совместной деятельности с детьми</a:t>
            </a:r>
            <a:endParaRPr lang="ru-RU" sz="4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332656"/>
            <a:ext cx="6400800" cy="172819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Какая образовательная технология изображена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фотографии?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 descr="DSC0015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845262"/>
            <a:ext cx="3312368" cy="24821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80427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r>
              <a:rPr lang="ru-RU" sz="5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2</a:t>
            </a:r>
            <a:r>
              <a:rPr lang="ru-RU" sz="5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0 баллов</a:t>
            </a:r>
            <a:endParaRPr lang="ru-RU" sz="5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3347864" y="2636912"/>
            <a:ext cx="2520280" cy="2448272"/>
          </a:xfrm>
          <a:prstGeom prst="smileyFace">
            <a:avLst/>
          </a:prstGeom>
          <a:solidFill>
            <a:srgbClr val="FECE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365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924944"/>
            <a:ext cx="8424935" cy="2448272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Технология деятельного</a:t>
            </a:r>
            <a:br>
              <a:rPr lang="ru-RU" sz="4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4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метода </a:t>
            </a:r>
            <a:r>
              <a:rPr lang="ru-RU" sz="4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/>
            </a:r>
            <a:br>
              <a:rPr lang="ru-RU" sz="4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685801"/>
            <a:ext cx="7978080" cy="1879103"/>
          </a:xfrm>
        </p:spPr>
        <p:txBody>
          <a:bodyPr>
            <a:normAutofit lnSpcReduction="10000"/>
          </a:bodyPr>
          <a:lstStyle/>
          <a:p>
            <a:pPr marL="18288" indent="0" algn="ctr"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Какая технология описывает деятельность не педагога, а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детей, в процессе которой  происходит открытие нового знания?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8333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r>
              <a:rPr lang="ru-RU" sz="54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3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0 баллов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3347864" y="2636912"/>
            <a:ext cx="2520280" cy="2448272"/>
          </a:xfrm>
          <a:prstGeom prst="smileyFace">
            <a:avLst/>
          </a:prstGeom>
          <a:solidFill>
            <a:srgbClr val="FECE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365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7" y="2924944"/>
            <a:ext cx="7910264" cy="2590224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это система методов и приемов, обеспечивающих успешное запоминание, сохранение и воспроизведение информации.</a:t>
            </a:r>
            <a:r>
              <a:rPr lang="ru-RU" sz="40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/>
            </a:r>
            <a:br>
              <a:rPr lang="ru-RU" sz="40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endParaRPr lang="ru-RU" sz="4000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539552" y="685801"/>
            <a:ext cx="7690048" cy="1519063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такое мнемотехника ?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64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975</TotalTime>
  <Words>445</Words>
  <Application>Microsoft Office PowerPoint</Application>
  <PresentationFormat>Экран (4:3)</PresentationFormat>
  <Paragraphs>148</Paragraphs>
  <Slides>44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Воздушный поток</vt:lpstr>
      <vt:lpstr>  Педсовет по теме:   «Реализуем ФГОС»   в форме « СВОЯ ИГРА»</vt:lpstr>
      <vt:lpstr>Слайд 2</vt:lpstr>
      <vt:lpstr>Слайд 3</vt:lpstr>
      <vt:lpstr>Слайд 4</vt:lpstr>
      <vt:lpstr>Использование ИКТ в  совместной деятельности с детьми</vt:lpstr>
      <vt:lpstr>Слайд 6</vt:lpstr>
      <vt:lpstr> Технология деятельного метода  </vt:lpstr>
      <vt:lpstr>Слайд 8</vt:lpstr>
      <vt:lpstr>это система методов и приемов, обеспечивающих успешное запоминание, сохранение и воспроизведение информации. </vt:lpstr>
      <vt:lpstr>Слайд 10</vt:lpstr>
      <vt:lpstr> 1. Здоровьесберегающие 2. Технология деятельностного метода «Ситуация» 4. Развивающие технологии 5. Проблемное обучение 6. Игровые технологии 7. ИКТ              </vt:lpstr>
      <vt:lpstr>Слайд 12</vt:lpstr>
      <vt:lpstr>«Об утверждении государственного стандарта дошкольного образования ФГОС»  Настоящий Приказ вступил в силу с 01.01.2014. </vt:lpstr>
      <vt:lpstr>Слайд 14</vt:lpstr>
      <vt:lpstr>Требования   *к результатам освоения ООП ДО;  * к структуре ООП  *к условиям  реализации ООП </vt:lpstr>
      <vt:lpstr>Слайд 16</vt:lpstr>
      <vt:lpstr>1. Повышение социального статуса ДО  2. Обеспечение государством равенства возможностей для каждого ребёнка в получении качественного дошкольного образования  3. Обеспечение государственных гарантий уровня и качества образования на основе единства обязательных требований  4. Сохранение единства образовательного пространства РФ относительно уровня дошкольного образования </vt:lpstr>
      <vt:lpstr>Слайд 18</vt:lpstr>
      <vt:lpstr>1. полноценное проживание ребенком всех этапов детства   2.построение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образования;  </vt:lpstr>
      <vt:lpstr>Слайд 20</vt:lpstr>
      <vt:lpstr>       ФГОС ДО </vt:lpstr>
      <vt:lpstr>Слайд 22</vt:lpstr>
      <vt:lpstr>Творческая группа МДОУ</vt:lpstr>
      <vt:lpstr>Слайд 24</vt:lpstr>
      <vt:lpstr>1.Целевой раздел  2. Содержательный раздел  3. Организационный раздел</vt:lpstr>
      <vt:lpstr>Слайд 26</vt:lpstr>
      <vt:lpstr> Текст  краткой презентации для родителей</vt:lpstr>
      <vt:lpstr>Слайд 28</vt:lpstr>
      <vt:lpstr>1.Социально – коммуникативное развитие  2.Познавательное развитие  3.Речевое развитие  4.Художественно – эстетическое развитие  5. Физическое развитие  </vt:lpstr>
      <vt:lpstr>Слайд 30</vt:lpstr>
      <vt:lpstr> *Игровая  деятельность , освоение различных социальных ролей  * Трудовое воспитание  *Формирование основ безопасного поведения в быту, социуме, природе  *Патриотическое воспитание детей </vt:lpstr>
      <vt:lpstr>Слайд 32</vt:lpstr>
      <vt:lpstr>1. Игровая  2. Коммуникативная  3. Познавательно-исследовательская  4. Восприятие художественной литературы  5. Самообслуживание и элементарный бытовой труд  6. Конструирование  7. Изобразительная  8. Музыкальная  9. Двигательная  </vt:lpstr>
      <vt:lpstr>Слайд 34</vt:lpstr>
      <vt:lpstr> * РЕЗУЛЬТАТ ОСВОЕНИЯ ДЕТЬМИ ООП социально-нормативные возрастные характеристики возможных достижений  детьми в раннем возрасте   *  и на этапе завершения дошкольного образования</vt:lpstr>
      <vt:lpstr>Слайд 36</vt:lpstr>
      <vt:lpstr>Развивающая   предметно- пространственная среда</vt:lpstr>
      <vt:lpstr>Слайд 38</vt:lpstr>
      <vt:lpstr>Возможность изменений предметно-пространственной среды в зависимости от образовательной ситуации, в том числе от меняющихся интересов и возможностей детей  </vt:lpstr>
      <vt:lpstr>Слайд 40</vt:lpstr>
      <vt:lpstr>Отсутствие жёстко закреплённых способов употребления предметов </vt:lpstr>
      <vt:lpstr>Слайд 42</vt:lpstr>
      <vt:lpstr> 1.содержательно насыщенной 2.трансформируемой 3.полифункциональной 4.вариативной 5.доступной 6.безопасной </vt:lpstr>
      <vt:lpstr>Слайд 44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МДОУ центр развития ребёнка – детский сад №55  Педсовет по теме  «Реализуем ФГОС»  в форме  « СВОЯ ИГРА»</dc:title>
  <dc:creator>user</dc:creator>
  <cp:lastModifiedBy>Пользователь</cp:lastModifiedBy>
  <cp:revision>51</cp:revision>
  <dcterms:created xsi:type="dcterms:W3CDTF">2015-01-25T17:44:45Z</dcterms:created>
  <dcterms:modified xsi:type="dcterms:W3CDTF">2015-11-29T21:22:38Z</dcterms:modified>
</cp:coreProperties>
</file>