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8" r:id="rId3"/>
    <p:sldId id="271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B065-5E40-4068-883A-FDC7870E5E5C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FB0C1-1F3B-4F77-9B8D-7F4282DA43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B065-5E40-4068-883A-FDC7870E5E5C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FB0C1-1F3B-4F77-9B8D-7F4282DA43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B065-5E40-4068-883A-FDC7870E5E5C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FB0C1-1F3B-4F77-9B8D-7F4282DA43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B065-5E40-4068-883A-FDC7870E5E5C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FB0C1-1F3B-4F77-9B8D-7F4282DA43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B065-5E40-4068-883A-FDC7870E5E5C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FB0C1-1F3B-4F77-9B8D-7F4282DA43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B065-5E40-4068-883A-FDC7870E5E5C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FB0C1-1F3B-4F77-9B8D-7F4282DA43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B065-5E40-4068-883A-FDC7870E5E5C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FB0C1-1F3B-4F77-9B8D-7F4282DA43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B065-5E40-4068-883A-FDC7870E5E5C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FB0C1-1F3B-4F77-9B8D-7F4282DA43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B065-5E40-4068-883A-FDC7870E5E5C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FB0C1-1F3B-4F77-9B8D-7F4282DA43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B065-5E40-4068-883A-FDC7870E5E5C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FB0C1-1F3B-4F77-9B8D-7F4282DA43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B065-5E40-4068-883A-FDC7870E5E5C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FB0C1-1F3B-4F77-9B8D-7F4282DA43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7B065-5E40-4068-883A-FDC7870E5E5C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FB0C1-1F3B-4F77-9B8D-7F4282DA43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34482"/>
          </a:xfrm>
        </p:spPr>
        <p:txBody>
          <a:bodyPr>
            <a:normAutofit/>
          </a:bodyPr>
          <a:lstStyle/>
          <a:p>
            <a:r>
              <a:rPr lang="ru-RU" b="1" dirty="0" smtClean="0"/>
              <a:t>Реализация </a:t>
            </a:r>
            <a:br>
              <a:rPr lang="ru-RU" b="1" dirty="0" smtClean="0"/>
            </a:br>
            <a:r>
              <a:rPr lang="ru-RU" b="1" dirty="0" smtClean="0"/>
              <a:t>образовательных областей </a:t>
            </a:r>
            <a:br>
              <a:rPr lang="ru-RU" b="1" dirty="0" smtClean="0"/>
            </a:br>
            <a:r>
              <a:rPr lang="ru-RU" b="1" dirty="0" smtClean="0"/>
              <a:t>в соответствии </a:t>
            </a:r>
            <a:br>
              <a:rPr lang="ru-RU" b="1" dirty="0" smtClean="0"/>
            </a:br>
            <a:r>
              <a:rPr lang="ru-RU" b="1" dirty="0" smtClean="0"/>
              <a:t>с ФГОС ДО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457200" y="5157191"/>
            <a:ext cx="8229600" cy="216023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4000" dirty="0"/>
          </a:p>
        </p:txBody>
      </p:sp>
      <p:pic>
        <p:nvPicPr>
          <p:cNvPr id="4" name="Рисунок 3" descr="E:\ФОТО фестиваль, открытые занятия. род.собр. 2014\DSC0372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861048"/>
            <a:ext cx="4175169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Содержание образовательной работы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56897485"/>
              </p:ext>
            </p:extLst>
          </p:nvPr>
        </p:nvGraphicFramePr>
        <p:xfrm>
          <a:off x="467544" y="1268760"/>
          <a:ext cx="8431603" cy="547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104"/>
                <a:gridCol w="908088"/>
                <a:gridCol w="1850442"/>
                <a:gridCol w="309798"/>
                <a:gridCol w="2088232"/>
                <a:gridCol w="360040"/>
                <a:gridCol w="1800199"/>
                <a:gridCol w="294700"/>
              </a:tblGrid>
              <a:tr h="1813597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Образовательная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Задачи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Формы организации совместной деятельности педагога</a:t>
                      </a:r>
                      <a:r>
                        <a:rPr lang="ru-RU" baseline="0" dirty="0" smtClean="0"/>
                        <a:t> с детьми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Дата</a:t>
                      </a:r>
                      <a:r>
                        <a:rPr lang="ru-RU" sz="1400" baseline="0" dirty="0" smtClean="0"/>
                        <a:t> выполнения</a:t>
                      </a:r>
                      <a:endParaRPr lang="ru-RU" sz="14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Организация развивающей среды для самостоятельной деятельности детей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Дата выполнения</a:t>
                      </a:r>
                      <a:endParaRPr lang="ru-RU" sz="14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Планирование непосредственно образователь-ной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Дата выполнения</a:t>
                      </a:r>
                      <a:endParaRPr lang="ru-RU" sz="1400" dirty="0"/>
                    </a:p>
                  </a:txBody>
                  <a:tcPr vert="vert270"/>
                </a:tc>
              </a:tr>
              <a:tr h="3659011"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 smtClean="0"/>
                        <a:t>Художественно-эстетическое  </a:t>
                      </a:r>
                      <a:r>
                        <a:rPr lang="ru-RU" sz="1600" dirty="0" smtClean="0"/>
                        <a:t>развитие</a:t>
                      </a:r>
                      <a:endParaRPr lang="ru-RU" sz="16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Темы для</a:t>
                      </a:r>
                      <a:r>
                        <a:rPr lang="ru-RU" sz="1600" baseline="0" dirty="0" smtClean="0"/>
                        <a:t> продуктивной деятельности </a:t>
                      </a:r>
                      <a:endParaRPr lang="ru-RU" sz="1600" dirty="0" smtClean="0"/>
                    </a:p>
                    <a:p>
                      <a:r>
                        <a:rPr lang="ru-RU" sz="1600" dirty="0" smtClean="0"/>
                        <a:t>Игры</a:t>
                      </a:r>
                    </a:p>
                    <a:p>
                      <a:r>
                        <a:rPr lang="ru-RU" sz="1600" dirty="0" smtClean="0"/>
                        <a:t>Картины </a:t>
                      </a:r>
                    </a:p>
                    <a:p>
                      <a:r>
                        <a:rPr lang="ru-RU" sz="1600" dirty="0" smtClean="0"/>
                        <a:t>Иллюстрации</a:t>
                      </a:r>
                    </a:p>
                    <a:p>
                      <a:r>
                        <a:rPr lang="ru-RU" sz="1600" dirty="0" smtClean="0"/>
                        <a:t>Художественная литература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 </a:t>
                      </a:r>
                    </a:p>
                    <a:p>
                      <a:r>
                        <a:rPr lang="ru-RU" sz="1600" baseline="0" dirty="0" smtClean="0"/>
                        <a:t>Развлечения </a:t>
                      </a:r>
                    </a:p>
                    <a:p>
                      <a:r>
                        <a:rPr lang="ru-RU" sz="1600" baseline="0" dirty="0" smtClean="0"/>
                        <a:t>Досуги </a:t>
                      </a:r>
                    </a:p>
                    <a:p>
                      <a:r>
                        <a:rPr lang="ru-RU" sz="1600" baseline="0" dirty="0" smtClean="0"/>
                        <a:t>Праздники </a:t>
                      </a:r>
                    </a:p>
                    <a:p>
                      <a:r>
                        <a:rPr lang="ru-RU" sz="1600" baseline="0" dirty="0" smtClean="0"/>
                        <a:t>Индивидуальная работа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aseline="0" dirty="0" smtClean="0"/>
                        <a:t> Материалы  и инструменты для творчества</a:t>
                      </a:r>
                      <a:endParaRPr lang="ru-RU" sz="1600" dirty="0" smtClean="0"/>
                    </a:p>
                    <a:p>
                      <a:r>
                        <a:rPr lang="ru-RU" sz="1600" dirty="0" smtClean="0"/>
                        <a:t>Художественная литература</a:t>
                      </a:r>
                    </a:p>
                    <a:p>
                      <a:r>
                        <a:rPr lang="ru-RU" sz="1600" dirty="0" smtClean="0"/>
                        <a:t>Картины</a:t>
                      </a:r>
                      <a:r>
                        <a:rPr lang="ru-RU" sz="1600" baseline="0" dirty="0" smtClean="0"/>
                        <a:t> </a:t>
                      </a:r>
                    </a:p>
                    <a:p>
                      <a:r>
                        <a:rPr lang="ru-RU" sz="1600" baseline="0" dirty="0" smtClean="0"/>
                        <a:t>Иллюстрации </a:t>
                      </a:r>
                    </a:p>
                    <a:p>
                      <a:r>
                        <a:rPr lang="ru-RU" sz="1600" baseline="0" dirty="0" smtClean="0"/>
                        <a:t>Схемы </a:t>
                      </a:r>
                    </a:p>
                    <a:p>
                      <a:r>
                        <a:rPr lang="ru-RU" sz="1600" baseline="0" dirty="0" smtClean="0"/>
                        <a:t>Игры для самостоятельной деятельности</a:t>
                      </a:r>
                      <a:endParaRPr lang="ru-RU" sz="16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aseline="0" dirty="0" smtClean="0"/>
                        <a:t>Рисование</a:t>
                      </a:r>
                    </a:p>
                    <a:p>
                      <a:r>
                        <a:rPr lang="ru-RU" sz="1600" baseline="0" dirty="0" smtClean="0"/>
                        <a:t>Лепка</a:t>
                      </a:r>
                    </a:p>
                    <a:p>
                      <a:r>
                        <a:rPr lang="ru-RU" sz="1600" baseline="0" dirty="0" smtClean="0"/>
                        <a:t>Конструирование</a:t>
                      </a:r>
                    </a:p>
                    <a:p>
                      <a:r>
                        <a:rPr lang="ru-RU" sz="1600" baseline="0" dirty="0" smtClean="0"/>
                        <a:t>Виды и жанры изобразительного творчества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50823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Содержание образовательной работы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10686199"/>
              </p:ext>
            </p:extLst>
          </p:nvPr>
        </p:nvGraphicFramePr>
        <p:xfrm>
          <a:off x="457200" y="1124744"/>
          <a:ext cx="8431603" cy="554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104"/>
                <a:gridCol w="918432"/>
                <a:gridCol w="1840098"/>
                <a:gridCol w="372774"/>
                <a:gridCol w="2162091"/>
                <a:gridCol w="298219"/>
                <a:gridCol w="1725185"/>
                <a:gridCol w="294700"/>
              </a:tblGrid>
              <a:tr h="1837460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Образовательная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Задачи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Формы организации совместной деятельности педагога</a:t>
                      </a:r>
                      <a:r>
                        <a:rPr lang="ru-RU" baseline="0" dirty="0" smtClean="0"/>
                        <a:t> с детьми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Дата</a:t>
                      </a:r>
                      <a:r>
                        <a:rPr lang="ru-RU" sz="1400" baseline="0" dirty="0" smtClean="0"/>
                        <a:t> выполнения</a:t>
                      </a:r>
                      <a:endParaRPr lang="ru-RU" sz="14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Организация развивающей среды для самостоятельной деятельности детей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Дата выполнения</a:t>
                      </a:r>
                      <a:endParaRPr lang="ru-RU" sz="14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Планирование непосредственно образователь-ной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Дата выполнения</a:t>
                      </a:r>
                      <a:endParaRPr lang="ru-RU" sz="1400" dirty="0"/>
                    </a:p>
                  </a:txBody>
                  <a:tcPr vert="vert270"/>
                </a:tc>
              </a:tr>
              <a:tr h="3707156"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 smtClean="0"/>
                        <a:t>Речевое  </a:t>
                      </a:r>
                      <a:r>
                        <a:rPr lang="ru-RU" sz="1600" dirty="0" smtClean="0"/>
                        <a:t>развитие</a:t>
                      </a:r>
                      <a:endParaRPr lang="ru-RU" sz="16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Темы бесед</a:t>
                      </a:r>
                      <a:r>
                        <a:rPr lang="ru-RU" sz="1600" baseline="0" dirty="0" smtClean="0"/>
                        <a:t> </a:t>
                      </a:r>
                      <a:endParaRPr lang="ru-RU" sz="1600" dirty="0" smtClean="0"/>
                    </a:p>
                    <a:p>
                      <a:r>
                        <a:rPr lang="ru-RU" sz="1600" dirty="0" smtClean="0"/>
                        <a:t>Игры</a:t>
                      </a:r>
                    </a:p>
                    <a:p>
                      <a:r>
                        <a:rPr lang="ru-RU" sz="1600" dirty="0" smtClean="0"/>
                        <a:t>Картины </a:t>
                      </a:r>
                    </a:p>
                    <a:p>
                      <a:r>
                        <a:rPr lang="ru-RU" sz="1600" dirty="0" smtClean="0"/>
                        <a:t>Иллюстрации</a:t>
                      </a:r>
                    </a:p>
                    <a:p>
                      <a:r>
                        <a:rPr lang="ru-RU" sz="1600" dirty="0" smtClean="0"/>
                        <a:t>Художественная литература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 </a:t>
                      </a:r>
                    </a:p>
                    <a:p>
                      <a:r>
                        <a:rPr lang="ru-RU" sz="1600" baseline="0" dirty="0" smtClean="0"/>
                        <a:t>Темы для книгоиздательства</a:t>
                      </a:r>
                    </a:p>
                    <a:p>
                      <a:r>
                        <a:rPr lang="ru-RU" sz="1600" baseline="0" dirty="0" smtClean="0"/>
                        <a:t>Театрализация</a:t>
                      </a:r>
                    </a:p>
                    <a:p>
                      <a:r>
                        <a:rPr lang="ru-RU" sz="1600" baseline="0" dirty="0" smtClean="0"/>
                        <a:t>Драматизации  </a:t>
                      </a:r>
                    </a:p>
                    <a:p>
                      <a:r>
                        <a:rPr lang="ru-RU" sz="1600" baseline="0" dirty="0" smtClean="0"/>
                        <a:t>Досуги </a:t>
                      </a:r>
                    </a:p>
                    <a:p>
                      <a:r>
                        <a:rPr lang="ru-RU" sz="1600" baseline="0" dirty="0" smtClean="0"/>
                        <a:t>Праздники 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Атрибуты</a:t>
                      </a:r>
                      <a:r>
                        <a:rPr lang="ru-RU" sz="1600" baseline="0" dirty="0" smtClean="0"/>
                        <a:t>  для игр</a:t>
                      </a:r>
                      <a:endParaRPr lang="ru-RU" sz="1600" dirty="0" smtClean="0"/>
                    </a:p>
                    <a:p>
                      <a:r>
                        <a:rPr lang="ru-RU" sz="1600" dirty="0" smtClean="0"/>
                        <a:t>Художественная литература</a:t>
                      </a:r>
                    </a:p>
                    <a:p>
                      <a:r>
                        <a:rPr lang="ru-RU" sz="1600" dirty="0" smtClean="0"/>
                        <a:t>Картины</a:t>
                      </a:r>
                      <a:r>
                        <a:rPr lang="ru-RU" sz="1600" baseline="0" dirty="0" smtClean="0"/>
                        <a:t> </a:t>
                      </a:r>
                    </a:p>
                    <a:p>
                      <a:r>
                        <a:rPr lang="ru-RU" sz="1600" baseline="0" dirty="0" smtClean="0"/>
                        <a:t>Иллюстрации  </a:t>
                      </a:r>
                    </a:p>
                    <a:p>
                      <a:r>
                        <a:rPr lang="ru-RU" sz="1600" baseline="0" dirty="0" smtClean="0"/>
                        <a:t>Игры </a:t>
                      </a:r>
                    </a:p>
                    <a:p>
                      <a:r>
                        <a:rPr lang="ru-RU" sz="1600" baseline="0" dirty="0" smtClean="0"/>
                        <a:t>Схемы </a:t>
                      </a:r>
                      <a:endParaRPr lang="ru-RU" sz="16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aseline="0" dirty="0" smtClean="0"/>
                        <a:t>Чтение</a:t>
                      </a:r>
                    </a:p>
                    <a:p>
                      <a:r>
                        <a:rPr lang="ru-RU" sz="1600" baseline="0" dirty="0" smtClean="0"/>
                        <a:t>Составление рассказов</a:t>
                      </a:r>
                    </a:p>
                    <a:p>
                      <a:r>
                        <a:rPr lang="ru-RU" sz="1600" baseline="0" dirty="0" smtClean="0"/>
                        <a:t>Пересказ</a:t>
                      </a:r>
                    </a:p>
                    <a:p>
                      <a:r>
                        <a:rPr lang="ru-RU" sz="1600" baseline="0" dirty="0" smtClean="0"/>
                        <a:t>Беседы</a:t>
                      </a:r>
                    </a:p>
                    <a:p>
                      <a:r>
                        <a:rPr lang="ru-RU" sz="1600" baseline="0" dirty="0" smtClean="0"/>
                        <a:t>Заучивание стихов</a:t>
                      </a:r>
                    </a:p>
                    <a:p>
                      <a:r>
                        <a:rPr lang="ru-RU" sz="1600" baseline="0" dirty="0" smtClean="0"/>
                        <a:t>Работа по звуковой и интонационной культуре речи</a:t>
                      </a:r>
                    </a:p>
                    <a:p>
                      <a:r>
                        <a:rPr lang="ru-RU" sz="1600" baseline="0" dirty="0" smtClean="0"/>
                        <a:t>по развитию связной речи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79910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Содержание образовательной работы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82461689"/>
              </p:ext>
            </p:extLst>
          </p:nvPr>
        </p:nvGraphicFramePr>
        <p:xfrm>
          <a:off x="467544" y="1196752"/>
          <a:ext cx="8431603" cy="547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104"/>
                <a:gridCol w="1029252"/>
                <a:gridCol w="1729278"/>
                <a:gridCol w="372774"/>
                <a:gridCol w="2162091"/>
                <a:gridCol w="298219"/>
                <a:gridCol w="1725185"/>
                <a:gridCol w="294700"/>
              </a:tblGrid>
              <a:tr h="1813597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Образовательная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Задачи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Формы организации совместной деятельности педагога</a:t>
                      </a:r>
                      <a:r>
                        <a:rPr lang="ru-RU" baseline="0" dirty="0" smtClean="0"/>
                        <a:t> с детьми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Дата</a:t>
                      </a:r>
                      <a:r>
                        <a:rPr lang="ru-RU" sz="1400" baseline="0" dirty="0" smtClean="0"/>
                        <a:t> выполнения</a:t>
                      </a:r>
                      <a:endParaRPr lang="ru-RU" sz="14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Организация развивающей среды для самостоятельной деятельности детей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Дата выполнения</a:t>
                      </a:r>
                      <a:endParaRPr lang="ru-RU" sz="14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Планирование непосредственно образователь-ной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Дата выполнения</a:t>
                      </a:r>
                      <a:endParaRPr lang="ru-RU" sz="1400" dirty="0"/>
                    </a:p>
                  </a:txBody>
                  <a:tcPr vert="vert270"/>
                </a:tc>
              </a:tr>
              <a:tr h="3659011"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 smtClean="0"/>
                        <a:t>Физическое  </a:t>
                      </a:r>
                      <a:r>
                        <a:rPr lang="ru-RU" sz="1600" dirty="0" smtClean="0"/>
                        <a:t>развитие</a:t>
                      </a:r>
                      <a:endParaRPr lang="ru-RU" sz="16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aseline="0" dirty="0" smtClean="0"/>
                        <a:t> Подвижные и</a:t>
                      </a:r>
                      <a:r>
                        <a:rPr lang="ru-RU" sz="1600" dirty="0" smtClean="0"/>
                        <a:t>гры</a:t>
                      </a:r>
                    </a:p>
                    <a:p>
                      <a:r>
                        <a:rPr lang="ru-RU" sz="1600" dirty="0" smtClean="0"/>
                        <a:t>Игры-соревнования</a:t>
                      </a:r>
                    </a:p>
                    <a:p>
                      <a:r>
                        <a:rPr lang="ru-RU" sz="1600" dirty="0" smtClean="0"/>
                        <a:t>Игровые упражнения </a:t>
                      </a:r>
                    </a:p>
                    <a:p>
                      <a:r>
                        <a:rPr lang="ru-RU" sz="1600" baseline="0" dirty="0" smtClean="0"/>
                        <a:t>Утренняя гимнастика</a:t>
                      </a:r>
                    </a:p>
                    <a:p>
                      <a:r>
                        <a:rPr lang="ru-RU" sz="1600" baseline="0" dirty="0" smtClean="0"/>
                        <a:t>Бодрящая гимнастика</a:t>
                      </a:r>
                    </a:p>
                    <a:p>
                      <a:r>
                        <a:rPr lang="ru-RU" sz="1600" baseline="0" dirty="0" smtClean="0"/>
                        <a:t>Закаливание</a:t>
                      </a:r>
                    </a:p>
                    <a:p>
                      <a:r>
                        <a:rPr lang="ru-RU" sz="1600" baseline="0" dirty="0" smtClean="0"/>
                        <a:t>досуги 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Физкультурное</a:t>
                      </a:r>
                      <a:r>
                        <a:rPr lang="ru-RU" sz="1600" baseline="0" dirty="0" smtClean="0"/>
                        <a:t> оборудование</a:t>
                      </a:r>
                      <a:endParaRPr lang="ru-RU" sz="16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aseline="0" dirty="0" smtClean="0"/>
                        <a:t>Работа по формированию двигательной активности,</a:t>
                      </a:r>
                    </a:p>
                    <a:p>
                      <a:r>
                        <a:rPr lang="ru-RU" sz="1600" baseline="0" dirty="0" smtClean="0"/>
                        <a:t>На формирование начальных представлений о спорте;</a:t>
                      </a:r>
                    </a:p>
                    <a:p>
                      <a:r>
                        <a:rPr lang="ru-RU" sz="1600" baseline="0" dirty="0" smtClean="0"/>
                        <a:t>На овладение подвижными играми.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68584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204864"/>
            <a:ext cx="7920880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НЕПОСРЕДСТВЕННО ОБРАЗОВАТЕЛЬНАЯ ДЕЯТЕЛЬНОСТЬ – это деятельность, основанная на одной из специфических детских видов деятельностей, осуществляемая совместно со взрослыми, направленная на освоение детьми одной или нескольких образовательных областей, или их интеграцию с использованием разнообразных форм и методов работы, выбор которых осуществляется педагогам самостоятельно </a:t>
            </a:r>
            <a:endParaRPr lang="ru-RU" sz="1600" b="1" dirty="0" smtClean="0">
              <a:solidFill>
                <a:schemeClr val="tx1"/>
              </a:solidFill>
            </a:endParaRPr>
          </a:p>
          <a:p>
            <a:pPr algn="ctr"/>
            <a:endParaRPr lang="ru-RU" sz="1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ru-RU" sz="1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124744"/>
            <a:ext cx="1202432" cy="62636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игровой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79712" y="548680"/>
            <a:ext cx="1944216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/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двигательной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3968" y="548680"/>
            <a:ext cx="2232248" cy="84239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/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коммуникативной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04248" y="836712"/>
            <a:ext cx="1728192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/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трудовой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4869160"/>
            <a:ext cx="2138536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познавательно-исследовательской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27784" y="4941168"/>
            <a:ext cx="1728192" cy="9144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продуктивной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716016" y="4869160"/>
            <a:ext cx="2088232" cy="108012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чтения </a:t>
            </a:r>
            <a:r>
              <a:rPr lang="ru-RU" b="1" dirty="0" smtClean="0">
                <a:solidFill>
                  <a:schemeClr val="tx1"/>
                </a:solidFill>
              </a:rPr>
              <a:t>художественной литературы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948264" y="4869160"/>
            <a:ext cx="1872208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музыкально-художественной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24" name="Стрелка вниз 23"/>
          <p:cNvSpPr/>
          <p:nvPr/>
        </p:nvSpPr>
        <p:spPr>
          <a:xfrm flipH="1">
            <a:off x="6804248" y="1772816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1187624" y="1772816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2627784" y="1484784"/>
            <a:ext cx="4846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>
            <a:off x="5220072" y="1412776"/>
            <a:ext cx="50405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низ 35"/>
          <p:cNvSpPr/>
          <p:nvPr/>
        </p:nvSpPr>
        <p:spPr>
          <a:xfrm flipV="1">
            <a:off x="2123728" y="4293096"/>
            <a:ext cx="36004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низ 36"/>
          <p:cNvSpPr/>
          <p:nvPr/>
        </p:nvSpPr>
        <p:spPr>
          <a:xfrm flipV="1">
            <a:off x="3347864" y="4293096"/>
            <a:ext cx="360040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низ 37"/>
          <p:cNvSpPr/>
          <p:nvPr/>
        </p:nvSpPr>
        <p:spPr>
          <a:xfrm flipV="1">
            <a:off x="5580112" y="4293096"/>
            <a:ext cx="360040" cy="576064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низ 38"/>
          <p:cNvSpPr/>
          <p:nvPr/>
        </p:nvSpPr>
        <p:spPr>
          <a:xfrm flipV="1">
            <a:off x="6876256" y="4293096"/>
            <a:ext cx="360040" cy="576064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u="sng" dirty="0" smtClean="0"/>
              <a:t/>
            </a:r>
            <a:br>
              <a:rPr lang="ru-RU" sz="3600" b="1" u="sng" dirty="0" smtClean="0"/>
            </a:br>
            <a:r>
              <a:rPr lang="ru-RU" sz="3600" b="1" u="sng" dirty="0" smtClean="0"/>
              <a:t>Структура </a:t>
            </a:r>
            <a:r>
              <a:rPr lang="ru-RU" sz="3600" b="1" u="sng" dirty="0" smtClean="0"/>
              <a:t>непосредственно образовательной деятельности с учетом ФГОС ДО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2453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b="1" dirty="0" smtClean="0"/>
              <a:t>1. Введение </a:t>
            </a:r>
            <a:r>
              <a:rPr lang="ru-RU" b="1" dirty="0" smtClean="0"/>
              <a:t>в проблемную </a:t>
            </a:r>
            <a:r>
              <a:rPr lang="ru-RU" b="1" dirty="0" smtClean="0"/>
              <a:t>ситуацию</a:t>
            </a:r>
            <a:r>
              <a:rPr lang="ru-RU" dirty="0" smtClean="0"/>
              <a:t> </a:t>
            </a:r>
          </a:p>
          <a:p>
            <a:pPr lvl="0">
              <a:buNone/>
            </a:pPr>
            <a:r>
              <a:rPr lang="ru-RU" b="1" dirty="0" smtClean="0"/>
              <a:t>2. Актуализация </a:t>
            </a:r>
            <a:r>
              <a:rPr lang="ru-RU" b="1" dirty="0" smtClean="0"/>
              <a:t>знаний, умений </a:t>
            </a:r>
            <a:r>
              <a:rPr lang="ru-RU" b="1" dirty="0" smtClean="0"/>
              <a:t>обучающихся</a:t>
            </a:r>
          </a:p>
          <a:p>
            <a:pPr lvl="0">
              <a:buNone/>
            </a:pPr>
            <a:r>
              <a:rPr lang="ru-RU" b="1" dirty="0" smtClean="0"/>
              <a:t>3. </a:t>
            </a:r>
            <a:r>
              <a:rPr lang="ru-RU" b="1" dirty="0" smtClean="0"/>
              <a:t>Затруднение в игровой </a:t>
            </a:r>
            <a:r>
              <a:rPr lang="ru-RU" b="1" dirty="0" smtClean="0"/>
              <a:t>ситуации</a:t>
            </a:r>
          </a:p>
          <a:p>
            <a:pPr lvl="0">
              <a:buNone/>
            </a:pPr>
            <a:r>
              <a:rPr lang="ru-RU" b="1" dirty="0" smtClean="0"/>
              <a:t>4. </a:t>
            </a:r>
            <a:r>
              <a:rPr lang="ru-RU" b="1" dirty="0" smtClean="0"/>
              <a:t>Открытие нового знания или </a:t>
            </a:r>
            <a:r>
              <a:rPr lang="ru-RU" b="1" dirty="0" smtClean="0"/>
              <a:t>умения</a:t>
            </a:r>
          </a:p>
          <a:p>
            <a:pPr>
              <a:buNone/>
            </a:pPr>
            <a:r>
              <a:rPr lang="ru-RU" b="1" dirty="0" smtClean="0"/>
              <a:t>5. Воспроизведение </a:t>
            </a:r>
            <a:r>
              <a:rPr lang="ru-RU" b="1" dirty="0" smtClean="0"/>
              <a:t>нового в типовой ситуации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6. </a:t>
            </a:r>
            <a:r>
              <a:rPr lang="ru-RU" b="1" dirty="0" smtClean="0"/>
              <a:t>Итог НОД</a:t>
            </a:r>
            <a:endParaRPr lang="ru-RU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dirty="0" smtClean="0"/>
              <a:t>Планирование психолого-педагогической работы:</a:t>
            </a: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468313" y="1844675"/>
          <a:ext cx="82296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50364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Социально-коммуникативное развитие</a:t>
                      </a:r>
                      <a:endParaRPr lang="ru-RU" sz="2800" dirty="0"/>
                    </a:p>
                  </a:txBody>
                  <a:tcPr/>
                </a:tc>
              </a:tr>
              <a:tr h="36045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364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Познавательное развитие</a:t>
                      </a:r>
                      <a:endParaRPr lang="ru-RU" sz="2800" dirty="0"/>
                    </a:p>
                  </a:txBody>
                  <a:tcPr/>
                </a:tc>
              </a:tr>
              <a:tr h="36045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364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Речевое развитие</a:t>
                      </a:r>
                      <a:endParaRPr lang="ru-RU" sz="2800" dirty="0"/>
                    </a:p>
                  </a:txBody>
                  <a:tcPr/>
                </a:tc>
              </a:tr>
              <a:tr h="36045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364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Художественно-эстетическое развитие</a:t>
                      </a:r>
                      <a:endParaRPr lang="ru-RU" sz="2800" dirty="0"/>
                    </a:p>
                  </a:txBody>
                  <a:tcPr/>
                </a:tc>
              </a:tr>
              <a:tr h="36045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364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Физическое</a:t>
                      </a:r>
                      <a:r>
                        <a:rPr lang="ru-RU" sz="2800" baseline="0" dirty="0" smtClean="0"/>
                        <a:t> </a:t>
                      </a:r>
                      <a:r>
                        <a:rPr lang="ru-RU" sz="2800" dirty="0" smtClean="0"/>
                        <a:t> развитие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Выноска со стрелкой вправо 5"/>
          <p:cNvSpPr/>
          <p:nvPr/>
        </p:nvSpPr>
        <p:spPr>
          <a:xfrm>
            <a:off x="4643438" y="2428868"/>
            <a:ext cx="2643187" cy="1285875"/>
          </a:xfrm>
          <a:prstGeom prst="right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</a:rPr>
              <a:t>социально-коммуникативное развитие</a:t>
            </a:r>
            <a:endParaRPr lang="ru-RU" dirty="0"/>
          </a:p>
        </p:txBody>
      </p:sp>
      <p:sp>
        <p:nvSpPr>
          <p:cNvPr id="7" name="Выноска со стрелкой влево 6"/>
          <p:cNvSpPr/>
          <p:nvPr/>
        </p:nvSpPr>
        <p:spPr>
          <a:xfrm>
            <a:off x="1857375" y="2500313"/>
            <a:ext cx="2857500" cy="1285875"/>
          </a:xfrm>
          <a:prstGeom prst="leftArrowCallout">
            <a:avLst/>
          </a:prstGeom>
          <a:solidFill>
            <a:srgbClr val="CC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</a:rPr>
              <a:t>речевое развитие</a:t>
            </a:r>
            <a:endParaRPr lang="ru-RU" dirty="0"/>
          </a:p>
        </p:txBody>
      </p:sp>
      <p:sp>
        <p:nvSpPr>
          <p:cNvPr id="8" name="Выноска со стрелкой вверх 7"/>
          <p:cNvSpPr/>
          <p:nvPr/>
        </p:nvSpPr>
        <p:spPr>
          <a:xfrm>
            <a:off x="3500430" y="1142984"/>
            <a:ext cx="2286016" cy="1500186"/>
          </a:xfrm>
          <a:prstGeom prst="upArrowCallou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</a:rPr>
              <a:t>художественно-эстетическое развитие</a:t>
            </a:r>
            <a:endParaRPr lang="ru-RU" dirty="0"/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4643438" y="3643314"/>
            <a:ext cx="1928812" cy="1714500"/>
          </a:xfrm>
          <a:prstGeom prst="downArrow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физическое развитие </a:t>
            </a:r>
            <a:endParaRPr lang="ru-RU" dirty="0"/>
          </a:p>
        </p:txBody>
      </p:sp>
      <p:sp>
        <p:nvSpPr>
          <p:cNvPr id="11" name="Облако 10"/>
          <p:cNvSpPr/>
          <p:nvPr/>
        </p:nvSpPr>
        <p:spPr>
          <a:xfrm>
            <a:off x="4071934" y="5286375"/>
            <a:ext cx="2000264" cy="1357335"/>
          </a:xfrm>
          <a:prstGeom prst="cloud">
            <a:avLst/>
          </a:prstGeom>
          <a:solidFill>
            <a:srgbClr val="00B05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chemeClr val="accent5">
                    <a:lumMod val="10000"/>
                  </a:schemeClr>
                </a:solidFill>
              </a:rPr>
              <a:t>Физическая культура</a:t>
            </a:r>
            <a:endParaRPr lang="ru-RU" sz="1600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12" name="Облако 11"/>
          <p:cNvSpPr/>
          <p:nvPr/>
        </p:nvSpPr>
        <p:spPr>
          <a:xfrm>
            <a:off x="1714480" y="5072074"/>
            <a:ext cx="1928812" cy="1581150"/>
          </a:xfrm>
          <a:prstGeom prst="cloud">
            <a:avLst/>
          </a:prstGeom>
          <a:solidFill>
            <a:srgbClr val="00B0F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</a:rPr>
              <a:t>Познание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Облако 12"/>
          <p:cNvSpPr/>
          <p:nvPr/>
        </p:nvSpPr>
        <p:spPr>
          <a:xfrm>
            <a:off x="6500826" y="1071546"/>
            <a:ext cx="1857420" cy="1143008"/>
          </a:xfrm>
          <a:prstGeom prst="cloud">
            <a:avLst/>
          </a:prstGeom>
          <a:solidFill>
            <a:srgbClr val="FFFF0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err="1" smtClean="0">
                <a:solidFill>
                  <a:schemeClr val="tx1"/>
                </a:solidFill>
              </a:rPr>
              <a:t>Безопас-ность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Облако 13"/>
          <p:cNvSpPr/>
          <p:nvPr/>
        </p:nvSpPr>
        <p:spPr>
          <a:xfrm>
            <a:off x="6286512" y="4929198"/>
            <a:ext cx="1928808" cy="1357286"/>
          </a:xfrm>
          <a:prstGeom prst="cloud">
            <a:avLst/>
          </a:prstGeom>
          <a:solidFill>
            <a:srgbClr val="00B05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</a:rPr>
              <a:t>Здоровье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Облако 14"/>
          <p:cNvSpPr/>
          <p:nvPr/>
        </p:nvSpPr>
        <p:spPr>
          <a:xfrm>
            <a:off x="7286644" y="3571876"/>
            <a:ext cx="1643073" cy="1214446"/>
          </a:xfrm>
          <a:prstGeom prst="cloud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dirty="0" err="1" smtClean="0">
                <a:solidFill>
                  <a:schemeClr val="tx1"/>
                </a:solidFill>
              </a:rPr>
              <a:t>Социа-лизация</a:t>
            </a:r>
            <a:endParaRPr lang="ru-RU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dirty="0"/>
          </a:p>
        </p:txBody>
      </p:sp>
      <p:sp>
        <p:nvSpPr>
          <p:cNvPr id="16" name="Облако 15"/>
          <p:cNvSpPr/>
          <p:nvPr/>
        </p:nvSpPr>
        <p:spPr>
          <a:xfrm>
            <a:off x="7286644" y="2285992"/>
            <a:ext cx="1643074" cy="1214446"/>
          </a:xfrm>
          <a:prstGeom prst="cloud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Труд</a:t>
            </a:r>
            <a:endParaRPr lang="ru-RU" sz="2800" dirty="0"/>
          </a:p>
        </p:txBody>
      </p:sp>
      <p:sp>
        <p:nvSpPr>
          <p:cNvPr id="18" name="Облако 17"/>
          <p:cNvSpPr/>
          <p:nvPr/>
        </p:nvSpPr>
        <p:spPr>
          <a:xfrm>
            <a:off x="214282" y="3500438"/>
            <a:ext cx="2214546" cy="1643058"/>
          </a:xfrm>
          <a:prstGeom prst="cloud">
            <a:avLst/>
          </a:prstGeom>
          <a:gradFill flip="none" rotWithShape="1">
            <a:gsLst>
              <a:gs pos="36000">
                <a:srgbClr val="CC00FF"/>
              </a:gs>
              <a:gs pos="36000">
                <a:srgbClr val="CC00FF"/>
              </a:gs>
              <a:gs pos="36000">
                <a:srgbClr val="CC00FF"/>
              </a:gs>
              <a:gs pos="36000">
                <a:srgbClr val="CC00FF"/>
              </a:gs>
              <a:gs pos="36000">
                <a:srgbClr val="CC00FF"/>
              </a:gs>
              <a:gs pos="36000">
                <a:srgbClr val="CC00FF"/>
              </a:gs>
              <a:gs pos="38000">
                <a:srgbClr val="CC00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4200000" scaled="0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</a:rPr>
              <a:t>Чтение худ. литературы</a:t>
            </a:r>
            <a:endParaRPr lang="ru-RU" dirty="0"/>
          </a:p>
        </p:txBody>
      </p:sp>
      <p:sp>
        <p:nvSpPr>
          <p:cNvPr id="19" name="Облако 18"/>
          <p:cNvSpPr/>
          <p:nvPr/>
        </p:nvSpPr>
        <p:spPr>
          <a:xfrm>
            <a:off x="2500298" y="214290"/>
            <a:ext cx="2000264" cy="1214422"/>
          </a:xfrm>
          <a:prstGeom prst="cloud">
            <a:avLst/>
          </a:prstGeom>
          <a:solidFill>
            <a:srgbClr val="FF99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err="1" smtClean="0">
                <a:solidFill>
                  <a:schemeClr val="tx1"/>
                </a:solidFill>
              </a:rPr>
              <a:t>Художествен-ное</a:t>
            </a:r>
            <a:r>
              <a:rPr lang="ru-RU" sz="1400" dirty="0" smtClean="0">
                <a:solidFill>
                  <a:schemeClr val="tx1"/>
                </a:solidFill>
              </a:rPr>
              <a:t> творчество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0" name="Облако 19"/>
          <p:cNvSpPr/>
          <p:nvPr/>
        </p:nvSpPr>
        <p:spPr>
          <a:xfrm>
            <a:off x="357158" y="1357298"/>
            <a:ext cx="2286016" cy="1500190"/>
          </a:xfrm>
          <a:prstGeom prst="cloud">
            <a:avLst/>
          </a:prstGeom>
          <a:solidFill>
            <a:srgbClr val="CC00F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dirty="0" smtClean="0">
                <a:solidFill>
                  <a:schemeClr val="tx1"/>
                </a:solidFill>
              </a:rPr>
              <a:t>Коммуникация</a:t>
            </a:r>
            <a:endParaRPr lang="ru-RU" sz="15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1500" dirty="0"/>
          </a:p>
        </p:txBody>
      </p:sp>
      <p:sp>
        <p:nvSpPr>
          <p:cNvPr id="21" name="Выноска со стрелкой вниз 20"/>
          <p:cNvSpPr/>
          <p:nvPr/>
        </p:nvSpPr>
        <p:spPr>
          <a:xfrm>
            <a:off x="2714612" y="3643314"/>
            <a:ext cx="1928812" cy="1714500"/>
          </a:xfrm>
          <a:prstGeom prst="downArrow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</a:rPr>
              <a:t>познавательное </a:t>
            </a:r>
            <a:r>
              <a:rPr lang="ru-RU" dirty="0">
                <a:solidFill>
                  <a:schemeClr val="tx1"/>
                </a:solidFill>
              </a:rPr>
              <a:t>развитие </a:t>
            </a:r>
            <a:endParaRPr lang="ru-RU" dirty="0"/>
          </a:p>
        </p:txBody>
      </p:sp>
      <p:sp>
        <p:nvSpPr>
          <p:cNvPr id="22" name="Облако 21"/>
          <p:cNvSpPr/>
          <p:nvPr/>
        </p:nvSpPr>
        <p:spPr>
          <a:xfrm>
            <a:off x="4786314" y="142852"/>
            <a:ext cx="1857388" cy="1285860"/>
          </a:xfrm>
          <a:prstGeom prst="cloud">
            <a:avLst/>
          </a:prstGeom>
          <a:solidFill>
            <a:srgbClr val="FF99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</a:rPr>
              <a:t>Музыка</a:t>
            </a:r>
            <a:endParaRPr lang="ru-RU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7788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  <p:bldP spid="7" grpId="0" build="allAtOnce" animBg="1"/>
      <p:bldP spid="8" grpId="0" build="allAtOnce" animBg="1"/>
      <p:bldP spid="9" grpId="0" build="allAtOnce" animBg="1"/>
      <p:bldP spid="11" grpId="0" build="allAtOnce" animBg="1"/>
      <p:bldP spid="12" grpId="0" build="allAtOnce" animBg="1"/>
      <p:bldP spid="13" grpId="0" build="allAtOnce" animBg="1"/>
      <p:bldP spid="14" grpId="0" build="allAtOnce" animBg="1"/>
      <p:bldP spid="15" grpId="0" build="allAtOnce" animBg="1"/>
      <p:bldP spid="16" grpId="0" build="allAtOnce" animBg="1"/>
      <p:bldP spid="18" grpId="0" build="allAtOnce" animBg="1"/>
      <p:bldP spid="19" grpId="0" build="allAtOnce" animBg="1"/>
      <p:bldP spid="20" grpId="0" build="allAtOnce" animBg="1"/>
      <p:bldP spid="21" grpId="0" build="allAtOnce" animBg="1"/>
      <p:bldP spid="22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Социально-коммуникативное развитие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03350" y="2060575"/>
            <a:ext cx="5813425" cy="720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Развитие общения и взаимодействия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850" y="1052513"/>
            <a:ext cx="8351838" cy="72072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17375E"/>
                </a:solidFill>
                <a:latin typeface="Arial" charset="0"/>
                <a:cs typeface="Arial" charset="0"/>
              </a:rPr>
              <a:t>Формирование моральных и нравственных ценностей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84213" y="4724400"/>
            <a:ext cx="8208962" cy="1584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Формирование основ безопасности в быту, социуме, природе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750" y="3068638"/>
            <a:ext cx="8135938" cy="108108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17375E"/>
                </a:solidFill>
                <a:latin typeface="Arial" charset="0"/>
                <a:cs typeface="Arial" charset="0"/>
              </a:rPr>
              <a:t>Формирование представлений о семье, Родине, Отечестве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826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Познавательное развитие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4313" y="1125538"/>
            <a:ext cx="8643937" cy="12239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17375E"/>
                </a:solidFill>
                <a:latin typeface="Arial" charset="0"/>
                <a:cs typeface="Arial" charset="0"/>
              </a:rPr>
              <a:t>Формирование </a:t>
            </a:r>
            <a:r>
              <a:rPr lang="ru-RU" sz="2000" b="1" dirty="0" smtClean="0">
                <a:solidFill>
                  <a:srgbClr val="17375E"/>
                </a:solidFill>
                <a:latin typeface="Arial" charset="0"/>
                <a:cs typeface="Arial" charset="0"/>
              </a:rPr>
              <a:t> </a:t>
            </a:r>
            <a:r>
              <a:rPr lang="ru-RU" sz="2000" b="1" dirty="0">
                <a:solidFill>
                  <a:srgbClr val="17375E"/>
                </a:solidFill>
                <a:latin typeface="Arial" charset="0"/>
                <a:cs typeface="Arial" charset="0"/>
              </a:rPr>
              <a:t>представлений о себе, других людях, 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17375E"/>
                </a:solidFill>
                <a:latin typeface="Arial" charset="0"/>
                <a:cs typeface="Arial" charset="0"/>
              </a:rPr>
              <a:t>объектах окружающей действительности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75" y="2636838"/>
            <a:ext cx="9001125" cy="172878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17375E"/>
                </a:solidFill>
                <a:latin typeface="Arial" charset="0"/>
                <a:cs typeface="Arial" charset="0"/>
              </a:rPr>
              <a:t>Формирование представлений о свойствах и отношениях объектов окружающего мира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5288" y="4581525"/>
            <a:ext cx="8643937" cy="17272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17375E"/>
                </a:solidFill>
                <a:latin typeface="Arial" charset="0"/>
                <a:cs typeface="Arial" charset="0"/>
              </a:rPr>
              <a:t>Формирование представлений о планете Земля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Речевое развитие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2780928"/>
            <a:ext cx="597666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Развитие культуры речи</a:t>
            </a:r>
            <a:endParaRPr lang="ru-RU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62" y="1484784"/>
            <a:ext cx="7744345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Владение речью как средством общения</a:t>
            </a:r>
            <a:endParaRPr lang="ru-RU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88" y="4293096"/>
            <a:ext cx="7887220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Подготовка к обучению грамоте</a:t>
            </a:r>
            <a:endParaRPr lang="ru-RU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42874"/>
            <a:ext cx="8229600" cy="76584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Художественно-эстетическое развитие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1628800"/>
            <a:ext cx="6877967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Восприятие и понимание произведений искусства</a:t>
            </a:r>
            <a:endParaRPr lang="ru-RU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3212976"/>
            <a:ext cx="705678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Формирование представлений о видах искусства</a:t>
            </a:r>
            <a:endParaRPr lang="ru-RU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99592" y="4869160"/>
            <a:ext cx="7056784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Формирование самостоятельной творческой деятельности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95936" y="50851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ru-RU" sz="3600" dirty="0" smtClean="0"/>
              <a:t>Содержание образовательной работы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27742456"/>
              </p:ext>
            </p:extLst>
          </p:nvPr>
        </p:nvGraphicFramePr>
        <p:xfrm>
          <a:off x="323528" y="1556792"/>
          <a:ext cx="8431603" cy="4536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104"/>
                <a:gridCol w="1029252"/>
                <a:gridCol w="1729278"/>
                <a:gridCol w="372774"/>
                <a:gridCol w="2162091"/>
                <a:gridCol w="298219"/>
                <a:gridCol w="1725185"/>
                <a:gridCol w="294700"/>
              </a:tblGrid>
              <a:tr h="937448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Образовательная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Задачи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Формы организации совместной деятельности педагога</a:t>
                      </a:r>
                      <a:r>
                        <a:rPr lang="ru-RU" baseline="0" dirty="0" smtClean="0"/>
                        <a:t> с детьми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Дата</a:t>
                      </a:r>
                      <a:r>
                        <a:rPr lang="ru-RU" sz="1400" baseline="0" dirty="0" smtClean="0"/>
                        <a:t> выполнения</a:t>
                      </a:r>
                      <a:endParaRPr lang="ru-RU" sz="14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Организация развивающей среды для самостоятельной деятельности детей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Дата выполнения</a:t>
                      </a:r>
                      <a:endParaRPr lang="ru-RU" sz="14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Планирование непосредственно образователь-ной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Дата выполнения</a:t>
                      </a:r>
                      <a:endParaRPr lang="ru-RU" sz="1400" dirty="0"/>
                    </a:p>
                  </a:txBody>
                  <a:tcPr vert="vert270"/>
                </a:tc>
              </a:tr>
              <a:tr h="279914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Социально-коммуникативное развитие</a:t>
                      </a:r>
                      <a:endParaRPr lang="ru-RU" sz="16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Темы бесед</a:t>
                      </a:r>
                    </a:p>
                    <a:p>
                      <a:r>
                        <a:rPr lang="ru-RU" sz="1600" dirty="0" smtClean="0"/>
                        <a:t>Темы для проигрывания ситуаций</a:t>
                      </a:r>
                    </a:p>
                    <a:p>
                      <a:r>
                        <a:rPr lang="ru-RU" sz="1600" dirty="0" smtClean="0"/>
                        <a:t>Игры</a:t>
                      </a:r>
                    </a:p>
                    <a:p>
                      <a:r>
                        <a:rPr lang="ru-RU" sz="1600" dirty="0" smtClean="0"/>
                        <a:t>Художественная литература</a:t>
                      </a:r>
                    </a:p>
                    <a:p>
                      <a:r>
                        <a:rPr lang="ru-RU" sz="1600" dirty="0" smtClean="0"/>
                        <a:t>Досуги </a:t>
                      </a:r>
                    </a:p>
                    <a:p>
                      <a:r>
                        <a:rPr lang="ru-RU" sz="1600" dirty="0" smtClean="0"/>
                        <a:t>Праздники</a:t>
                      </a:r>
                    </a:p>
                    <a:p>
                      <a:r>
                        <a:rPr lang="ru-RU" sz="1600" baseline="0" dirty="0" smtClean="0"/>
                        <a:t>Индивидуальная работа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Игры</a:t>
                      </a:r>
                    </a:p>
                    <a:p>
                      <a:r>
                        <a:rPr lang="ru-RU" sz="1600" dirty="0" smtClean="0"/>
                        <a:t>Художественная литература</a:t>
                      </a:r>
                    </a:p>
                    <a:p>
                      <a:r>
                        <a:rPr lang="ru-RU" sz="1600" dirty="0" smtClean="0"/>
                        <a:t>Картины</a:t>
                      </a:r>
                      <a:r>
                        <a:rPr lang="ru-RU" sz="1600" baseline="0" dirty="0" smtClean="0"/>
                        <a:t> </a:t>
                      </a:r>
                    </a:p>
                    <a:p>
                      <a:r>
                        <a:rPr lang="ru-RU" sz="1600" baseline="0" dirty="0" smtClean="0"/>
                        <a:t>Иллюстрации </a:t>
                      </a:r>
                    </a:p>
                    <a:p>
                      <a:r>
                        <a:rPr lang="ru-RU" sz="1600" baseline="0" dirty="0" smtClean="0"/>
                        <a:t>Схемы </a:t>
                      </a:r>
                      <a:endParaRPr lang="ru-RU" sz="16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Освоение правил речевого этикета, норм поведения; формирование представлений о людях;</a:t>
                      </a:r>
                      <a:r>
                        <a:rPr lang="ru-RU" sz="1600" baseline="0" dirty="0" smtClean="0"/>
                        <a:t> формирование представления о родном городе, стране, о профессиях.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421950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Содержание образовательной работы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95079259"/>
              </p:ext>
            </p:extLst>
          </p:nvPr>
        </p:nvGraphicFramePr>
        <p:xfrm>
          <a:off x="457200" y="1196752"/>
          <a:ext cx="8431603" cy="547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104"/>
                <a:gridCol w="1029252"/>
                <a:gridCol w="1729278"/>
                <a:gridCol w="372774"/>
                <a:gridCol w="2162091"/>
                <a:gridCol w="298219"/>
                <a:gridCol w="1725185"/>
                <a:gridCol w="294700"/>
              </a:tblGrid>
              <a:tr h="1813596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Образовательная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Задачи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Формы организации совместной деятельности педагога</a:t>
                      </a:r>
                      <a:r>
                        <a:rPr lang="ru-RU" baseline="0" dirty="0" smtClean="0"/>
                        <a:t> с детьми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Дата</a:t>
                      </a:r>
                      <a:r>
                        <a:rPr lang="ru-RU" sz="1400" baseline="0" dirty="0" smtClean="0"/>
                        <a:t> выполнения</a:t>
                      </a:r>
                      <a:endParaRPr lang="ru-RU" sz="14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Организация развивающей среды для самостоятельной деятельности детей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Дата выполнения</a:t>
                      </a:r>
                      <a:endParaRPr lang="ru-RU" sz="14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Планирование непосредственно образователь-ной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Дата выполнения</a:t>
                      </a:r>
                      <a:endParaRPr lang="ru-RU" sz="1400" dirty="0"/>
                    </a:p>
                  </a:txBody>
                  <a:tcPr vert="vert270"/>
                </a:tc>
              </a:tr>
              <a:tr h="365901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Познавательное</a:t>
                      </a:r>
                      <a:r>
                        <a:rPr lang="ru-RU" sz="1600" baseline="0" dirty="0" smtClean="0"/>
                        <a:t>  </a:t>
                      </a:r>
                      <a:r>
                        <a:rPr lang="ru-RU" sz="1600" dirty="0" smtClean="0"/>
                        <a:t>развитие</a:t>
                      </a:r>
                      <a:endParaRPr lang="ru-RU" sz="16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Темы наблюдений</a:t>
                      </a:r>
                      <a:r>
                        <a:rPr lang="ru-RU" sz="1600" baseline="0" dirty="0" smtClean="0"/>
                        <a:t> за живой и неживой природой</a:t>
                      </a:r>
                    </a:p>
                    <a:p>
                      <a:r>
                        <a:rPr lang="ru-RU" sz="1600" baseline="0" dirty="0" smtClean="0"/>
                        <a:t>Темы экскурсий</a:t>
                      </a:r>
                      <a:endParaRPr lang="ru-RU" sz="1600" dirty="0" smtClean="0"/>
                    </a:p>
                    <a:p>
                      <a:r>
                        <a:rPr lang="ru-RU" sz="1600" dirty="0" smtClean="0"/>
                        <a:t>Игры</a:t>
                      </a:r>
                    </a:p>
                    <a:p>
                      <a:r>
                        <a:rPr lang="ru-RU" sz="1600" dirty="0" smtClean="0"/>
                        <a:t>Игровые упражнения</a:t>
                      </a:r>
                    </a:p>
                    <a:p>
                      <a:r>
                        <a:rPr lang="ru-RU" sz="1600" dirty="0" smtClean="0"/>
                        <a:t>Художественная литература</a:t>
                      </a:r>
                    </a:p>
                    <a:p>
                      <a:r>
                        <a:rPr lang="ru-RU" sz="1600" dirty="0" smtClean="0"/>
                        <a:t>Опыты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 </a:t>
                      </a:r>
                    </a:p>
                    <a:p>
                      <a:r>
                        <a:rPr lang="ru-RU" sz="1600" baseline="0" dirty="0" smtClean="0"/>
                        <a:t>Развлечения</a:t>
                      </a:r>
                    </a:p>
                    <a:p>
                      <a:r>
                        <a:rPr lang="ru-RU" sz="1600" baseline="0" dirty="0" smtClean="0"/>
                        <a:t>Индивидуальная работа 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Атрибуты</a:t>
                      </a:r>
                      <a:r>
                        <a:rPr lang="ru-RU" sz="1600" baseline="0" dirty="0" smtClean="0"/>
                        <a:t> к играм</a:t>
                      </a:r>
                    </a:p>
                    <a:p>
                      <a:r>
                        <a:rPr lang="ru-RU" sz="1600" baseline="0" dirty="0" smtClean="0"/>
                        <a:t>Атрибуты для выполнения трудовых поручений</a:t>
                      </a:r>
                      <a:endParaRPr lang="ru-RU" sz="1600" dirty="0" smtClean="0"/>
                    </a:p>
                    <a:p>
                      <a:r>
                        <a:rPr lang="ru-RU" sz="1600" dirty="0" smtClean="0"/>
                        <a:t>Художественная литература</a:t>
                      </a:r>
                    </a:p>
                    <a:p>
                      <a:r>
                        <a:rPr lang="ru-RU" sz="1600" dirty="0" smtClean="0"/>
                        <a:t>Картины</a:t>
                      </a:r>
                      <a:r>
                        <a:rPr lang="ru-RU" sz="1600" baseline="0" dirty="0" smtClean="0"/>
                        <a:t> </a:t>
                      </a:r>
                    </a:p>
                    <a:p>
                      <a:r>
                        <a:rPr lang="ru-RU" sz="1600" baseline="0" dirty="0" smtClean="0"/>
                        <a:t>Иллюстрации </a:t>
                      </a:r>
                    </a:p>
                    <a:p>
                      <a:r>
                        <a:rPr lang="ru-RU" sz="1600" baseline="0" dirty="0" smtClean="0"/>
                        <a:t>Схемы </a:t>
                      </a:r>
                    </a:p>
                    <a:p>
                      <a:r>
                        <a:rPr lang="ru-RU" sz="1600" baseline="0" dirty="0" smtClean="0"/>
                        <a:t>Игры для самостоятельной деятельности</a:t>
                      </a:r>
                      <a:endParaRPr lang="ru-RU" sz="16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Познавательно-исследовательская деятельность</a:t>
                      </a:r>
                      <a:r>
                        <a:rPr lang="ru-RU" sz="1600" baseline="0" dirty="0" smtClean="0"/>
                        <a:t> </a:t>
                      </a:r>
                    </a:p>
                    <a:p>
                      <a:r>
                        <a:rPr lang="ru-RU" sz="1600" baseline="0" dirty="0" smtClean="0"/>
                        <a:t>Развитие сенсорной культуры</a:t>
                      </a:r>
                    </a:p>
                    <a:p>
                      <a:r>
                        <a:rPr lang="ru-RU" sz="1600" baseline="0" dirty="0" smtClean="0"/>
                        <a:t>Развитие математических представлений</a:t>
                      </a:r>
                    </a:p>
                    <a:p>
                      <a:r>
                        <a:rPr lang="ru-RU" sz="1600" baseline="0" dirty="0" smtClean="0"/>
                        <a:t>Природные объекты и явления, животный мир</a:t>
                      </a:r>
                    </a:p>
                    <a:p>
                      <a:r>
                        <a:rPr lang="ru-RU" sz="1600" baseline="0" dirty="0" smtClean="0"/>
                        <a:t>Человек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1158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167</TotalTime>
  <Words>560</Words>
  <Application>Microsoft Office PowerPoint</Application>
  <PresentationFormat>Экран (4:3)</PresentationFormat>
  <Paragraphs>201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Реализация  образовательных областей  в соответствии  с ФГОС ДО</vt:lpstr>
      <vt:lpstr>Планирование психолого-педагогической работы:</vt:lpstr>
      <vt:lpstr>Слайд 3</vt:lpstr>
      <vt:lpstr>Социально-коммуникативное развитие</vt:lpstr>
      <vt:lpstr>Познавательное развитие</vt:lpstr>
      <vt:lpstr>Речевое развитие</vt:lpstr>
      <vt:lpstr>Художественно-эстетическое развитие</vt:lpstr>
      <vt:lpstr>Содержание образовательной работы</vt:lpstr>
      <vt:lpstr>Содержание образовательной работы</vt:lpstr>
      <vt:lpstr>Содержание образовательной работы</vt:lpstr>
      <vt:lpstr>Содержание образовательной работы</vt:lpstr>
      <vt:lpstr>Содержание образовательной работы</vt:lpstr>
      <vt:lpstr>во</vt:lpstr>
      <vt:lpstr> Структура непосредственно образовательной деятельности с учетом ФГОС ДО 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Планирование воспитательно-образовательной работы в соответствии с ФГОС ДО</dc:title>
  <dc:creator>Пользователь</dc:creator>
  <cp:lastModifiedBy>Пользователь</cp:lastModifiedBy>
  <cp:revision>21</cp:revision>
  <dcterms:created xsi:type="dcterms:W3CDTF">2014-11-25T20:45:23Z</dcterms:created>
  <dcterms:modified xsi:type="dcterms:W3CDTF">2014-11-30T20:39:44Z</dcterms:modified>
</cp:coreProperties>
</file>