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9" r:id="rId3"/>
    <p:sldId id="263" r:id="rId4"/>
    <p:sldId id="264" r:id="rId5"/>
    <p:sldId id="265" r:id="rId6"/>
    <p:sldId id="268" r:id="rId7"/>
    <p:sldId id="270" r:id="rId8"/>
    <p:sldId id="271" r:id="rId9"/>
    <p:sldId id="266" r:id="rId10"/>
    <p:sldId id="267" r:id="rId11"/>
    <p:sldId id="272" r:id="rId12"/>
    <p:sldId id="281" r:id="rId13"/>
    <p:sldId id="273" r:id="rId14"/>
    <p:sldId id="286" r:id="rId15"/>
    <p:sldId id="274" r:id="rId16"/>
    <p:sldId id="283" r:id="rId17"/>
    <p:sldId id="288" r:id="rId18"/>
    <p:sldId id="275" r:id="rId19"/>
    <p:sldId id="287" r:id="rId20"/>
    <p:sldId id="276" r:id="rId21"/>
    <p:sldId id="282" r:id="rId22"/>
    <p:sldId id="284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6B11E1-B290-4D90-9446-219E430BA69F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28670"/>
            <a:ext cx="7691192" cy="50006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Муниципальное образовательное учреждение детский сад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00174"/>
            <a:ext cx="7772400" cy="516918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«Росинка»</a:t>
            </a:r>
          </a:p>
          <a:p>
            <a:pPr algn="ctr"/>
            <a:r>
              <a:rPr lang="ru-RU" sz="4000" dirty="0" smtClean="0"/>
              <a:t>Работа образовательного учреждения в условиях нового образовательного стандарта.</a:t>
            </a:r>
          </a:p>
          <a:p>
            <a:pPr algn="ctr"/>
            <a:endParaRPr lang="ru-RU" sz="4800" dirty="0" smtClean="0"/>
          </a:p>
          <a:p>
            <a:pPr algn="ctr"/>
            <a:endParaRPr lang="ru-RU" sz="4800" dirty="0" smtClean="0"/>
          </a:p>
          <a:p>
            <a:pPr algn="ctr"/>
            <a:endParaRPr lang="ru-RU" sz="4800" dirty="0" smtClean="0"/>
          </a:p>
          <a:p>
            <a:pPr algn="ctr"/>
            <a:r>
              <a:rPr lang="ru-RU" sz="2400" dirty="0" smtClean="0">
                <a:latin typeface="+mj-lt"/>
              </a:rPr>
              <a:t>2014-2015 учебный год</a:t>
            </a:r>
          </a:p>
        </p:txBody>
      </p:sp>
      <p:pic>
        <p:nvPicPr>
          <p:cNvPr id="5" name="Рисунок 4" descr="G:\фото\IMG000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933056"/>
            <a:ext cx="2613838" cy="196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2D050"/>
                </a:solidFill>
              </a:rPr>
              <a:t>Дополнительно-образовательная деятельность (кружки)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2014-2015 </a:t>
            </a:r>
            <a:r>
              <a:rPr lang="ru-RU" sz="2800" dirty="0" err="1" smtClean="0">
                <a:solidFill>
                  <a:srgbClr val="C00000"/>
                </a:solidFill>
              </a:rPr>
              <a:t>уч.г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«Умные ручки» (</a:t>
            </a:r>
            <a:r>
              <a:rPr lang="ru-RU" dirty="0" err="1" smtClean="0"/>
              <a:t>Широбокова</a:t>
            </a:r>
            <a:r>
              <a:rPr lang="ru-RU" dirty="0" smtClean="0"/>
              <a:t> И.Г.)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«Разноцветные фигурки» (</a:t>
            </a:r>
            <a:r>
              <a:rPr lang="ru-RU" dirty="0" err="1" smtClean="0"/>
              <a:t>Мигачёва</a:t>
            </a:r>
            <a:r>
              <a:rPr lang="ru-RU" dirty="0" smtClean="0"/>
              <a:t> Г.Н.)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«Завиток» (</a:t>
            </a:r>
            <a:r>
              <a:rPr lang="ru-RU" dirty="0" err="1" smtClean="0"/>
              <a:t>Былкова</a:t>
            </a:r>
            <a:r>
              <a:rPr lang="ru-RU" dirty="0" smtClean="0"/>
              <a:t> Е.В.)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«Волшебные кисточки»(Осипова Н.П.)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</a:t>
            </a:r>
            <a:r>
              <a:rPr lang="ru-RU" dirty="0" err="1" smtClean="0"/>
              <a:t>Мышкарята</a:t>
            </a:r>
            <a:r>
              <a:rPr lang="ru-RU" dirty="0" smtClean="0"/>
              <a:t>» (Букина Е.В.)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«Оригами» (Макарова Е.Ю.)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«В гостях у сказки» (</a:t>
            </a:r>
            <a:r>
              <a:rPr lang="ru-RU" dirty="0" err="1" smtClean="0"/>
              <a:t>Лазарова</a:t>
            </a:r>
            <a:r>
              <a:rPr lang="ru-RU" dirty="0" smtClean="0"/>
              <a:t> Н.А.)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</a:t>
            </a:r>
            <a:r>
              <a:rPr lang="ru-RU" dirty="0" err="1" smtClean="0"/>
              <a:t>Логоритмика</a:t>
            </a:r>
            <a:r>
              <a:rPr lang="ru-RU" dirty="0" smtClean="0"/>
              <a:t>» (</a:t>
            </a:r>
            <a:r>
              <a:rPr lang="ru-RU" dirty="0" err="1" smtClean="0"/>
              <a:t>Шамина</a:t>
            </a:r>
            <a:r>
              <a:rPr lang="ru-RU" dirty="0" smtClean="0"/>
              <a:t> Л.Н.)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«Школа </a:t>
            </a:r>
            <a:r>
              <a:rPr lang="ru-RU" dirty="0" err="1" smtClean="0"/>
              <a:t>Звукарика</a:t>
            </a:r>
            <a:r>
              <a:rPr lang="ru-RU" dirty="0" smtClean="0"/>
              <a:t>»(Богослова Т.Ю.)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</a:t>
            </a:r>
            <a:r>
              <a:rPr lang="ru-RU" dirty="0" err="1" smtClean="0"/>
              <a:t>Бим-бам-бом</a:t>
            </a:r>
            <a:r>
              <a:rPr lang="ru-RU" dirty="0" smtClean="0"/>
              <a:t>» (Розанова О.И.)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</a:t>
            </a:r>
            <a:r>
              <a:rPr lang="ru-RU" dirty="0" err="1" smtClean="0"/>
              <a:t>Фитбол</a:t>
            </a:r>
            <a:r>
              <a:rPr lang="ru-RU" dirty="0" smtClean="0"/>
              <a:t>» (Тюрина Т.Н.)</a:t>
            </a:r>
          </a:p>
          <a:p>
            <a:pPr algn="ctr">
              <a:buFont typeface="Wingdings" pitchFamily="2" charset="2"/>
              <a:buChar char="§"/>
            </a:pPr>
            <a:endParaRPr lang="ru-RU" sz="2800" dirty="0" smtClean="0"/>
          </a:p>
          <a:p>
            <a:pPr algn="ctr">
              <a:buFont typeface="Wingdings" pitchFamily="2" charset="2"/>
              <a:buChar char="§"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92D050"/>
                </a:solidFill>
              </a:rPr>
              <a:t>Традиционные мероприятия</a:t>
            </a:r>
            <a:endParaRPr lang="ru-RU" sz="44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День здоровья</a:t>
            </a:r>
          </a:p>
          <a:p>
            <a:r>
              <a:rPr lang="ru-RU" dirty="0" smtClean="0"/>
              <a:t>День матери</a:t>
            </a:r>
          </a:p>
          <a:p>
            <a:r>
              <a:rPr lang="ru-RU" dirty="0" smtClean="0"/>
              <a:t>Масленица</a:t>
            </a:r>
          </a:p>
          <a:p>
            <a:r>
              <a:rPr lang="ru-RU" dirty="0" smtClean="0"/>
              <a:t>Мама, папа, я – спортивная семья</a:t>
            </a:r>
          </a:p>
          <a:p>
            <a:r>
              <a:rPr lang="ru-RU" dirty="0" smtClean="0"/>
              <a:t>Сезонные праздники и др.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G:\МАМА,ПАПА,Я-СПОРТИВНАЯ СМЬЯ\DSC01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357694"/>
            <a:ext cx="3357554" cy="2238369"/>
          </a:xfrm>
          <a:prstGeom prst="rect">
            <a:avLst/>
          </a:prstGeom>
          <a:noFill/>
        </p:spPr>
      </p:pic>
      <p:pic>
        <p:nvPicPr>
          <p:cNvPr id="3075" name="Picture 3" descr="G:\Фото  8 марта\DSC00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429132"/>
            <a:ext cx="300039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Спортивные праздники, досуги, развлечения</a:t>
            </a: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5122" name="Picture 2" descr="G:\Росинка осень 2014\DSC03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16832"/>
            <a:ext cx="3353026" cy="2232248"/>
          </a:xfrm>
          <a:prstGeom prst="rect">
            <a:avLst/>
          </a:prstGeom>
          <a:noFill/>
        </p:spPr>
      </p:pic>
      <p:pic>
        <p:nvPicPr>
          <p:cNvPr id="6" name="Рисунок 5" descr="G:\Фото Олимпиада\DSC002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Фото Прощание с летом 2014\DSC030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221088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Летняя оздоровительная работа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«Малые олимпийские игры»</a:t>
            </a:r>
            <a:endParaRPr lang="ru-RU" dirty="0"/>
          </a:p>
        </p:txBody>
      </p:sp>
      <p:pic>
        <p:nvPicPr>
          <p:cNvPr id="2050" name="Picture 2" descr="G:\Летняя Олимпиада 2014\DSC02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92896"/>
            <a:ext cx="3464744" cy="2293425"/>
          </a:xfrm>
          <a:prstGeom prst="rect">
            <a:avLst/>
          </a:prstGeom>
          <a:noFill/>
        </p:spPr>
      </p:pic>
      <p:pic>
        <p:nvPicPr>
          <p:cNvPr id="2052" name="Picture 4" descr="G:\Летняя Олимпиада 2014\DSC02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500306"/>
            <a:ext cx="3071835" cy="2214578"/>
          </a:xfrm>
          <a:prstGeom prst="rect">
            <a:avLst/>
          </a:prstGeom>
          <a:noFill/>
        </p:spPr>
      </p:pic>
      <p:pic>
        <p:nvPicPr>
          <p:cNvPr id="7" name="Picture 3" descr="G:\Летняя Олимпиада 2014\DSC02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500570"/>
            <a:ext cx="321471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Праздники, экскурсии, конкурсы, соревнования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фото с праздников\IMAG0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3600400" cy="2088232"/>
          </a:xfrm>
          <a:prstGeom prst="rect">
            <a:avLst/>
          </a:prstGeom>
          <a:noFill/>
        </p:spPr>
      </p:pic>
      <p:pic>
        <p:nvPicPr>
          <p:cNvPr id="1027" name="Picture 3" descr="G:\фото с праздников\IMAG0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312368" cy="2088232"/>
          </a:xfrm>
          <a:prstGeom prst="rect">
            <a:avLst/>
          </a:prstGeom>
          <a:noFill/>
        </p:spPr>
      </p:pic>
      <p:pic>
        <p:nvPicPr>
          <p:cNvPr id="1028" name="Picture 4" descr="G:\фото с праздников\IMAG0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3600400" cy="2160240"/>
          </a:xfrm>
          <a:prstGeom prst="rect">
            <a:avLst/>
          </a:prstGeom>
          <a:noFill/>
        </p:spPr>
      </p:pic>
      <p:pic>
        <p:nvPicPr>
          <p:cNvPr id="1029" name="Picture 5" descr="G:\фото с праздников\IMAG0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437112"/>
            <a:ext cx="331236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Тропа Здоровья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85992"/>
            <a:ext cx="564360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6766" cy="11327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2D050"/>
                </a:solidFill>
              </a:rPr>
              <a:t>Развивающая предметно-пространственная среда МДОУ</a:t>
            </a:r>
            <a:endParaRPr lang="ru-RU" sz="3600" dirty="0">
              <a:solidFill>
                <a:srgbClr val="92D050"/>
              </a:solidFill>
            </a:endParaRPr>
          </a:p>
        </p:txBody>
      </p:sp>
      <p:pic>
        <p:nvPicPr>
          <p:cNvPr id="3074" name="Picture 2" descr="G:\Фото участки 2014\DSC06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93096"/>
            <a:ext cx="3168352" cy="2304256"/>
          </a:xfrm>
          <a:prstGeom prst="rect">
            <a:avLst/>
          </a:prstGeom>
          <a:noFill/>
        </p:spPr>
      </p:pic>
      <p:pic>
        <p:nvPicPr>
          <p:cNvPr id="3076" name="Picture 4" descr="G:\Фото участки 2014\DSC06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3143271" cy="2286016"/>
          </a:xfrm>
          <a:prstGeom prst="rect">
            <a:avLst/>
          </a:prstGeom>
          <a:noFill/>
        </p:spPr>
      </p:pic>
      <p:pic>
        <p:nvPicPr>
          <p:cNvPr id="1026" name="Picture 2" descr="G:\Фото осень 2014\DSC06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16832"/>
            <a:ext cx="3131839" cy="2160240"/>
          </a:xfrm>
          <a:prstGeom prst="rect">
            <a:avLst/>
          </a:prstGeom>
          <a:noFill/>
        </p:spPr>
      </p:pic>
      <p:pic>
        <p:nvPicPr>
          <p:cNvPr id="1027" name="Picture 3" descr="G:\Фото осень 2014\DSC06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916832"/>
            <a:ext cx="3168352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Фото к семинару\К семинару\DSC008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857364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Фото к семинару\DSC00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3071834" cy="216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DSC09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52744" y="1047728"/>
            <a:ext cx="3286116" cy="2190744"/>
          </a:xfrm>
          <a:prstGeom prst="rect">
            <a:avLst/>
          </a:prstGeom>
          <a:noFill/>
        </p:spPr>
      </p:pic>
      <p:pic>
        <p:nvPicPr>
          <p:cNvPr id="1027" name="Picture 3" descr="G:\DSC094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4000528" cy="2643206"/>
          </a:xfrm>
          <a:prstGeom prst="rect">
            <a:avLst/>
          </a:prstGeom>
          <a:noFill/>
        </p:spPr>
      </p:pic>
      <p:pic>
        <p:nvPicPr>
          <p:cNvPr id="7" name="Picture 2" descr="F:\Фото к семинару\DSC00823.JPG"/>
          <p:cNvPicPr>
            <a:picLocks noGrp="1"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000504"/>
            <a:ext cx="4039344" cy="26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Районные мероприятия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«Апрельская веснушка»</a:t>
            </a:r>
          </a:p>
          <a:p>
            <a:pPr>
              <a:buNone/>
            </a:pPr>
            <a:r>
              <a:rPr lang="ru-RU" dirty="0" smtClean="0"/>
              <a:t>1 место – номинация «Художественное творчество»</a:t>
            </a:r>
          </a:p>
          <a:p>
            <a:pPr>
              <a:buNone/>
            </a:pPr>
            <a:r>
              <a:rPr lang="ru-RU" dirty="0" smtClean="0"/>
              <a:t>2 место – номинация «Танец»</a:t>
            </a:r>
          </a:p>
          <a:p>
            <a:pPr>
              <a:buNone/>
            </a:pPr>
            <a:r>
              <a:rPr lang="ru-RU" dirty="0" smtClean="0"/>
              <a:t>2 место – номинация «Шумовой оркестр»</a:t>
            </a:r>
          </a:p>
          <a:p>
            <a:pPr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«Малые олимпийские игры»</a:t>
            </a:r>
          </a:p>
          <a:p>
            <a:pPr>
              <a:buNone/>
            </a:pPr>
            <a:r>
              <a:rPr lang="ru-RU" dirty="0" smtClean="0"/>
              <a:t>Грамота «Самая организованная команда»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Районный конкурс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«Очумелые ручки»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G:\Росинка осень 2014\DSC03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571773" cy="2304256"/>
          </a:xfrm>
          <a:prstGeom prst="rect">
            <a:avLst/>
          </a:prstGeom>
          <a:noFill/>
        </p:spPr>
      </p:pic>
      <p:pic>
        <p:nvPicPr>
          <p:cNvPr id="5" name="Рисунок 4" descr="G:\Росинка осень 2014\DSC032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Росинка осень 2014\DSC032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37112"/>
            <a:ext cx="3384376" cy="22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772400" cy="136245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МДОУ детский сад «Росинка»</a:t>
            </a:r>
            <a:endParaRPr lang="ru-RU" sz="4800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 smtClean="0"/>
              <a:t>общеразвивающего</a:t>
            </a:r>
            <a:r>
              <a:rPr lang="ru-RU" sz="2800" dirty="0" smtClean="0"/>
              <a:t> вида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 обеспечивает воспитание, обучение, присмотр, уход  и оздоровление воспитанников в возрасте от 1,6 до 7 лет.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Педагоги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/>
          <a:lstStyle/>
          <a:p>
            <a:r>
              <a:rPr lang="ru-RU" dirty="0" smtClean="0"/>
              <a:t>Проходят курсы повышения квалификации</a:t>
            </a:r>
          </a:p>
          <a:p>
            <a:r>
              <a:rPr lang="ru-RU" dirty="0" smtClean="0"/>
              <a:t>Участвуют в работе семинаров, педсоветов, заседаниях творческой группы</a:t>
            </a:r>
          </a:p>
          <a:p>
            <a:r>
              <a:rPr lang="ru-RU" dirty="0" smtClean="0"/>
              <a:t>Проводят открытые занятия</a:t>
            </a:r>
          </a:p>
          <a:p>
            <a:r>
              <a:rPr lang="ru-RU" dirty="0" smtClean="0"/>
              <a:t>Участвуют в конкурсах профессионального мастерства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92D050"/>
                </a:solidFill>
              </a:rPr>
              <a:t>На базе МДОУ проходят конференции, семинары, МО педагогов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438912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/>
              <a:t>Районная конференция работников дошкольных учреждений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Районный семинар                                   Мо инструкторов физкультуры                 </a:t>
            </a:r>
          </a:p>
          <a:p>
            <a:pPr>
              <a:buNone/>
            </a:pPr>
            <a:r>
              <a:rPr lang="ru-RU" sz="2000" dirty="0" smtClean="0"/>
              <a:t> «Детский сад –</a:t>
            </a:r>
          </a:p>
          <a:p>
            <a:pPr>
              <a:buNone/>
            </a:pPr>
            <a:r>
              <a:rPr lang="ru-RU" sz="2000" dirty="0" smtClean="0"/>
              <a:t> территория здоровья»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1026" name="Picture 2" descr="E:\Семинар ДС-территория здоровья\Фото семинар 20.марта\DSC00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929066"/>
            <a:ext cx="3500462" cy="2428892"/>
          </a:xfrm>
          <a:prstGeom prst="rect">
            <a:avLst/>
          </a:prstGeom>
          <a:noFill/>
        </p:spPr>
      </p:pic>
      <p:pic>
        <p:nvPicPr>
          <p:cNvPr id="1029" name="Picture 5" descr="G:\Фото МО инструкторов ФИЗО 27.02.14\DSC00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339327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 музыкальных руководителей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                                       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                                 МО учителей-логопедов   </a:t>
            </a:r>
            <a:endParaRPr lang="ru-RU" sz="2400" dirty="0"/>
          </a:p>
        </p:txBody>
      </p:sp>
      <p:pic>
        <p:nvPicPr>
          <p:cNvPr id="2050" name="Picture 2" descr="G:\Мо логопедов 09.04.14\DSC01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214818"/>
            <a:ext cx="3428992" cy="2285995"/>
          </a:xfrm>
          <a:prstGeom prst="rect">
            <a:avLst/>
          </a:prstGeom>
          <a:noFill/>
        </p:spPr>
      </p:pic>
      <p:pic>
        <p:nvPicPr>
          <p:cNvPr id="4" name="Picture 2" descr="G:\DSC09713.JPG"/>
          <p:cNvPicPr>
            <a:picLocks noChangeAspect="1" noChangeArrowheads="1"/>
          </p:cNvPicPr>
          <p:nvPr/>
        </p:nvPicPr>
        <p:blipFill>
          <a:blip r:embed="rId3" cstate="print"/>
          <a:srcRect r="20755"/>
          <a:stretch>
            <a:fillRect/>
          </a:stretch>
        </p:blipFill>
        <p:spPr bwMode="auto">
          <a:xfrm>
            <a:off x="500034" y="1428736"/>
            <a:ext cx="3286148" cy="2428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Районный конкурс</a:t>
            </a:r>
            <a:br>
              <a:rPr lang="ru-RU" sz="4000" dirty="0" smtClean="0">
                <a:solidFill>
                  <a:srgbClr val="92D050"/>
                </a:solidFill>
              </a:rPr>
            </a:br>
            <a:r>
              <a:rPr lang="ru-RU" sz="4000" dirty="0" smtClean="0">
                <a:solidFill>
                  <a:srgbClr val="92D050"/>
                </a:solidFill>
              </a:rPr>
              <a:t> «Воспитатель года»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Макарова Е.Ю.</a:t>
            </a:r>
          </a:p>
          <a:p>
            <a:r>
              <a:rPr lang="ru-RU" dirty="0" err="1" smtClean="0"/>
              <a:t>Былкова</a:t>
            </a:r>
            <a:r>
              <a:rPr lang="ru-RU" dirty="0" smtClean="0"/>
              <a:t> Е.В.</a:t>
            </a:r>
          </a:p>
          <a:p>
            <a:r>
              <a:rPr lang="ru-RU" dirty="0" smtClean="0"/>
              <a:t>Тюрина Т.Н.</a:t>
            </a:r>
            <a:endParaRPr lang="ru-RU" dirty="0"/>
          </a:p>
        </p:txBody>
      </p:sp>
      <p:pic>
        <p:nvPicPr>
          <p:cNvPr id="1026" name="Picture 2" descr="G:\Фото к Дню Учителя 2014 до 10 сент\DSC09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928802"/>
            <a:ext cx="3357554" cy="2238369"/>
          </a:xfrm>
          <a:prstGeom prst="rect">
            <a:avLst/>
          </a:prstGeom>
          <a:noFill/>
        </p:spPr>
      </p:pic>
      <p:pic>
        <p:nvPicPr>
          <p:cNvPr id="1027" name="Picture 3" descr="G:\Фото к Дню Учителя 2014 до 10 сент\DSC09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3500430" cy="2333620"/>
          </a:xfrm>
          <a:prstGeom prst="rect">
            <a:avLst/>
          </a:prstGeom>
          <a:noFill/>
        </p:spPr>
      </p:pic>
      <p:pic>
        <p:nvPicPr>
          <p:cNvPr id="1028" name="Picture 4" descr="G:\Фото к Дню Учителя 2014 до 10 сент\DSC09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357694"/>
            <a:ext cx="3286116" cy="2190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343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92D050"/>
                </a:solidFill>
              </a:rPr>
              <a:t>Переходящий кубок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14488"/>
            <a:ext cx="8229600" cy="459146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«Лучшее дошкольное учреждение»!</a:t>
            </a:r>
            <a:endParaRPr lang="ru-RU" dirty="0"/>
          </a:p>
        </p:txBody>
      </p:sp>
      <p:pic>
        <p:nvPicPr>
          <p:cNvPr id="1026" name="Picture 2" descr="E:\Росинка осень 2014\DSC03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36021" y="2893219"/>
            <a:ext cx="414339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Основная цель работы учреждения в 2014-2015 учебном году: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Создание условий для получения гарантированного дошкольного образования всем детям, независимо от состояния здоровья и уровня развития.</a:t>
            </a:r>
          </a:p>
          <a:p>
            <a:pPr algn="ctr">
              <a:buNone/>
            </a:pPr>
            <a:r>
              <a:rPr lang="ru-RU" dirty="0" smtClean="0">
                <a:solidFill>
                  <a:srgbClr val="92D050"/>
                </a:solidFill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Реализация основной общеобразовательной программы в соответствии с ФГОС ДОУ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Сохранение, укрепление физического и психического здоровья  детей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Осуществление необходимой коррекционно-развивающей работы с детьми с ОВЗ</a:t>
            </a:r>
          </a:p>
          <a:p>
            <a:pPr marL="514350" indent="-514350">
              <a:buAutoNum type="arabicPeriod"/>
            </a:pPr>
            <a:r>
              <a:rPr lang="ru-RU" dirty="0" smtClean="0"/>
              <a:t>Взаимодействие с родителями воспитанников для обеспечения полноценного развития детей и др.</a:t>
            </a:r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214438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364333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6700" dirty="0" smtClean="0">
                <a:solidFill>
                  <a:srgbClr val="92D050"/>
                </a:solidFill>
              </a:rPr>
              <a:t>Благодарим Вас, </a:t>
            </a:r>
          </a:p>
          <a:p>
            <a:pPr algn="ctr">
              <a:buNone/>
            </a:pPr>
            <a:r>
              <a:rPr lang="ru-RU" sz="6700" dirty="0" smtClean="0">
                <a:solidFill>
                  <a:srgbClr val="92D050"/>
                </a:solidFill>
              </a:rPr>
              <a:t>родители наших воспитанников,</a:t>
            </a:r>
          </a:p>
          <a:p>
            <a:pPr algn="ctr">
              <a:buNone/>
            </a:pPr>
            <a:r>
              <a:rPr lang="ru-RU" sz="6700" dirty="0" smtClean="0">
                <a:solidFill>
                  <a:srgbClr val="92D050"/>
                </a:solidFill>
              </a:rPr>
              <a:t>  за помощь и участие в организации </a:t>
            </a:r>
          </a:p>
          <a:p>
            <a:pPr algn="ctr">
              <a:buNone/>
            </a:pPr>
            <a:r>
              <a:rPr lang="ru-RU" sz="6700" dirty="0" smtClean="0">
                <a:solidFill>
                  <a:srgbClr val="92D050"/>
                </a:solidFill>
              </a:rPr>
              <a:t>воспитательно-образовательного процесса!</a:t>
            </a:r>
            <a:endParaRPr lang="ru-RU" sz="6700" dirty="0">
              <a:solidFill>
                <a:srgbClr val="92D050"/>
              </a:solidFill>
            </a:endParaRPr>
          </a:p>
          <a:p>
            <a:pPr algn="ctr">
              <a:buNone/>
            </a:pPr>
            <a:endParaRPr lang="ru-RU" sz="5400" dirty="0" smtClean="0">
              <a:solidFill>
                <a:srgbClr val="92D050"/>
              </a:solidFill>
            </a:endParaRPr>
          </a:p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7715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Комплектование МДОУ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285992"/>
            <a:ext cx="7854696" cy="2695144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2013-2014 учебный год –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92 воспитанника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2014-2015 учебный год –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92 воспитанника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9184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92D050"/>
                </a:solidFill>
              </a:rPr>
              <a:t>Группы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92D050"/>
                </a:solidFill>
              </a:rPr>
              <a:t>5 возрастных групп:</a:t>
            </a:r>
          </a:p>
          <a:p>
            <a:r>
              <a:rPr lang="ru-RU" dirty="0" smtClean="0"/>
              <a:t> ясли – 1 младшая (1,6 -3 лет) </a:t>
            </a:r>
            <a:r>
              <a:rPr lang="ru-RU" dirty="0" smtClean="0">
                <a:solidFill>
                  <a:srgbClr val="C00000"/>
                </a:solidFill>
              </a:rPr>
              <a:t>«Пчёлки»</a:t>
            </a:r>
          </a:p>
          <a:p>
            <a:r>
              <a:rPr lang="ru-RU" dirty="0" smtClean="0"/>
              <a:t>2 младшая (3-4 года) </a:t>
            </a:r>
            <a:r>
              <a:rPr lang="ru-RU" dirty="0" smtClean="0">
                <a:solidFill>
                  <a:srgbClr val="C00000"/>
                </a:solidFill>
              </a:rPr>
              <a:t>«Светлячок»</a:t>
            </a:r>
          </a:p>
          <a:p>
            <a:r>
              <a:rPr lang="ru-RU" dirty="0" smtClean="0"/>
              <a:t>Средняя группа – (4-5 лет) </a:t>
            </a:r>
            <a:r>
              <a:rPr lang="ru-RU" dirty="0" smtClean="0">
                <a:solidFill>
                  <a:srgbClr val="C00000"/>
                </a:solidFill>
              </a:rPr>
              <a:t>«Весёлые мышата»</a:t>
            </a:r>
          </a:p>
          <a:p>
            <a:r>
              <a:rPr lang="ru-RU" dirty="0" smtClean="0"/>
              <a:t>Старшая группа (комбинированная) (5-6 лет) </a:t>
            </a:r>
            <a:r>
              <a:rPr lang="ru-RU" dirty="0" smtClean="0">
                <a:solidFill>
                  <a:srgbClr val="C00000"/>
                </a:solidFill>
              </a:rPr>
              <a:t>«Непоседы»</a:t>
            </a:r>
          </a:p>
          <a:p>
            <a:r>
              <a:rPr lang="ru-RU" dirty="0" smtClean="0"/>
              <a:t>Группа кратковременного пребывания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«Вместе с мамой» </a:t>
            </a:r>
            <a:r>
              <a:rPr lang="ru-RU" dirty="0" smtClean="0"/>
              <a:t>(1,4 – 3 лет)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134704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92D050"/>
                </a:solidFill>
              </a:rPr>
              <a:t>Педагогический коллектив:</a:t>
            </a:r>
            <a:endParaRPr lang="ru-RU" sz="44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 воспитателей</a:t>
            </a:r>
          </a:p>
          <a:p>
            <a:r>
              <a:rPr lang="ru-RU" dirty="0" smtClean="0"/>
              <a:t>Музыкальный руководитель</a:t>
            </a:r>
          </a:p>
          <a:p>
            <a:r>
              <a:rPr lang="ru-RU" dirty="0" smtClean="0"/>
              <a:t>Инструктор по физкультуре</a:t>
            </a:r>
          </a:p>
          <a:p>
            <a:r>
              <a:rPr lang="ru-RU" dirty="0" smtClean="0"/>
              <a:t>Учитель-логопед, дефектолог</a:t>
            </a:r>
          </a:p>
          <a:p>
            <a:r>
              <a:rPr lang="ru-RU" dirty="0" smtClean="0"/>
              <a:t>Педагог-психолог</a:t>
            </a:r>
          </a:p>
          <a:p>
            <a:r>
              <a:rPr lang="ru-RU" dirty="0" smtClean="0"/>
              <a:t>Старший воспитатель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Образовательный процесс </a:t>
            </a:r>
            <a:endParaRPr lang="ru-RU" sz="48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строится в соответствии с основной общеобразовательной программой МДОУ детского сада «Росинка» </a:t>
            </a:r>
          </a:p>
          <a:p>
            <a:pPr algn="ctr">
              <a:buNone/>
            </a:pPr>
            <a:r>
              <a:rPr lang="ru-RU" sz="2800" dirty="0" smtClean="0"/>
              <a:t>в основе которой,</a:t>
            </a:r>
          </a:p>
          <a:p>
            <a:pPr algn="ctr">
              <a:buNone/>
            </a:pPr>
            <a:r>
              <a:rPr lang="ru-RU" sz="2800" dirty="0" smtClean="0"/>
              <a:t> программа </a:t>
            </a:r>
          </a:p>
          <a:p>
            <a:pPr algn="ctr">
              <a:buNone/>
            </a:pPr>
            <a:r>
              <a:rPr lang="ru-RU" sz="2800" dirty="0" smtClean="0"/>
              <a:t>«От рождения до школы» под ред. Н.Е. </a:t>
            </a:r>
            <a:r>
              <a:rPr lang="ru-RU" sz="2800" dirty="0" err="1" smtClean="0"/>
              <a:t>Вераксы</a:t>
            </a:r>
            <a:r>
              <a:rPr lang="ru-RU" sz="2800" dirty="0" smtClean="0"/>
              <a:t>, а также </a:t>
            </a:r>
            <a:r>
              <a:rPr lang="ru-RU" sz="2800" dirty="0" err="1" smtClean="0"/>
              <a:t>коррекционно</a:t>
            </a:r>
            <a:r>
              <a:rPr lang="ru-RU" sz="2800" dirty="0" smtClean="0"/>
              <a:t> - развивающие программы.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/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/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/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>Планирование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> психолого-педагогической работы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fontAlgn="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 fontAlgn="t">
              <a:buNone/>
            </a:pP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 fontAlgn="t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fontAlgn="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pPr fontAlgn="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fontAlgn="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Воспитание, обучение и оздоровление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r>
              <a:rPr lang="ru-RU" dirty="0" smtClean="0"/>
              <a:t>в режимных моментах</a:t>
            </a:r>
          </a:p>
          <a:p>
            <a:r>
              <a:rPr lang="ru-RU" dirty="0" smtClean="0"/>
              <a:t>в непосредственно-образовательной деятельности (на занятиях)</a:t>
            </a:r>
          </a:p>
          <a:p>
            <a:r>
              <a:rPr lang="ru-RU" dirty="0" smtClean="0"/>
              <a:t>в дополнительно-образовательной деятельности (на кружках)</a:t>
            </a:r>
          </a:p>
          <a:p>
            <a:r>
              <a:rPr lang="ru-RU" dirty="0" smtClean="0"/>
              <a:t> в совместной и самостоятельной деятельности</a:t>
            </a:r>
          </a:p>
          <a:p>
            <a:r>
              <a:rPr lang="ru-RU" dirty="0" smtClean="0"/>
              <a:t> при организации индивидуальной работы</a:t>
            </a:r>
          </a:p>
          <a:p>
            <a:r>
              <a:rPr lang="ru-RU" dirty="0" smtClean="0"/>
              <a:t> на прогулке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92D050"/>
                </a:solidFill>
              </a:rPr>
              <a:t>Непосредственно-образовательная деятельность(занятия)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Познание (ознакомление с окружающим, математика)</a:t>
            </a:r>
          </a:p>
          <a:p>
            <a:r>
              <a:rPr lang="ru-RU" dirty="0" smtClean="0"/>
              <a:t>Коммуникация (развитие речи, чтение художественной литературы)</a:t>
            </a:r>
          </a:p>
          <a:p>
            <a:r>
              <a:rPr lang="ru-RU" dirty="0" smtClean="0"/>
              <a:t>Художественное творчество(рисование, лепка, аппликация)</a:t>
            </a:r>
          </a:p>
          <a:p>
            <a:r>
              <a:rPr lang="ru-RU" dirty="0" smtClean="0"/>
              <a:t>Музыка</a:t>
            </a:r>
          </a:p>
          <a:p>
            <a:r>
              <a:rPr lang="ru-RU" dirty="0" smtClean="0"/>
              <a:t>Физкультура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600</Words>
  <Application>Microsoft Office PowerPoint</Application>
  <PresentationFormat>Экран (4:3)</PresentationFormat>
  <Paragraphs>136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Муниципальное образовательное учреждение детский сад </vt:lpstr>
      <vt:lpstr>МДОУ детский сад «Росинка»</vt:lpstr>
      <vt:lpstr>Комплектование МДОУ</vt:lpstr>
      <vt:lpstr>        Группы</vt:lpstr>
      <vt:lpstr>      Педагогический коллектив:</vt:lpstr>
      <vt:lpstr>Образовательный процесс </vt:lpstr>
      <vt:lpstr>   Планирование  психолого-педагогической работы </vt:lpstr>
      <vt:lpstr>Воспитание, обучение и оздоровление</vt:lpstr>
      <vt:lpstr> Непосредственно-образовательная деятельность(занятия)</vt:lpstr>
      <vt:lpstr>Дополнительно-образовательная деятельность (кружки)</vt:lpstr>
      <vt:lpstr>Традиционные мероприятия</vt:lpstr>
      <vt:lpstr>Спортивные праздники, досуги, развлечения</vt:lpstr>
      <vt:lpstr>Летняя оздоровительная работа</vt:lpstr>
      <vt:lpstr>Праздники, экскурсии, конкурсы, соревнования</vt:lpstr>
      <vt:lpstr>Тропа Здоровья</vt:lpstr>
      <vt:lpstr>Развивающая предметно-пространственная среда МДОУ</vt:lpstr>
      <vt:lpstr>Слайд 17</vt:lpstr>
      <vt:lpstr>Районные мероприятия</vt:lpstr>
      <vt:lpstr>Районный конкурс  «Очумелые ручки»</vt:lpstr>
      <vt:lpstr>Педагоги</vt:lpstr>
      <vt:lpstr>На базе МДОУ проходят конференции, семинары, МО педагогов</vt:lpstr>
      <vt:lpstr>МО музыкальных руководителей</vt:lpstr>
      <vt:lpstr>Районный конкурс  «Воспитатель года»</vt:lpstr>
      <vt:lpstr> Переходящий кубок</vt:lpstr>
      <vt:lpstr>Основная цель работы учреждения в 2014-2015 учебном году: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детский сад</dc:title>
  <dc:creator>Пользователь</dc:creator>
  <cp:lastModifiedBy>User</cp:lastModifiedBy>
  <cp:revision>80</cp:revision>
  <dcterms:created xsi:type="dcterms:W3CDTF">2014-10-09T20:26:52Z</dcterms:created>
  <dcterms:modified xsi:type="dcterms:W3CDTF">2014-10-23T10:31:08Z</dcterms:modified>
</cp:coreProperties>
</file>