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9" r:id="rId11"/>
    <p:sldId id="268" r:id="rId12"/>
    <p:sldId id="270" r:id="rId13"/>
    <p:sldId id="267" r:id="rId14"/>
    <p:sldId id="266" r:id="rId15"/>
    <p:sldId id="273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viewer.yandex.ru/view/111990465/?*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416824" cy="3888432"/>
          </a:xfrm>
        </p:spPr>
        <p:txBody>
          <a:bodyPr/>
          <a:lstStyle/>
          <a:p>
            <a:pPr algn="ctr"/>
            <a:r>
              <a:rPr lang="ru-RU" dirty="0" smtClean="0"/>
              <a:t>Организация работы с детьми с ОВЗ </a:t>
            </a:r>
            <a:br>
              <a:rPr lang="ru-RU" dirty="0" smtClean="0"/>
            </a:br>
            <a:r>
              <a:rPr lang="ru-RU" dirty="0" smtClean="0"/>
              <a:t>по АОП и ИОМ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16.03.2018.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дошкольное образовательное учреждение детский сад «Росинка»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565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2719" y="404664"/>
            <a:ext cx="360040" cy="216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7811027" cy="5832647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Система и последовательность предлагаемого материала.</a:t>
            </a:r>
          </a:p>
          <a:p>
            <a:pPr marL="0" indent="0">
              <a:buNone/>
            </a:pPr>
            <a:r>
              <a:rPr lang="ru-RU" sz="2000" dirty="0" smtClean="0"/>
              <a:t>При </a:t>
            </a:r>
            <a:r>
              <a:rPr lang="ru-RU" sz="2000" dirty="0"/>
              <a:t>работе с детьми с </a:t>
            </a:r>
            <a:r>
              <a:rPr lang="ru-RU" sz="2000" dirty="0" smtClean="0"/>
              <a:t>ОВЗ необходимо </a:t>
            </a:r>
            <a:r>
              <a:rPr lang="ru-RU" sz="2000" dirty="0"/>
              <a:t>учитывать их скудный запас знаний и представлений по всем разделам программы, следовательно начинать формировать знания детей необходимо </a:t>
            </a:r>
            <a:r>
              <a:rPr lang="ru-RU" sz="2000" b="1" dirty="0"/>
              <a:t>от простого к сложному</a:t>
            </a:r>
            <a:r>
              <a:rPr lang="ru-RU" sz="2000" dirty="0"/>
              <a:t>, от ближайшего окружения ребенка.</a:t>
            </a:r>
          </a:p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Использование многократного возврата к теме.</a:t>
            </a:r>
          </a:p>
          <a:p>
            <a:pPr marL="0" indent="0">
              <a:buNone/>
            </a:pPr>
            <a:r>
              <a:rPr lang="ru-RU" sz="2000" dirty="0"/>
              <a:t>Повторяемость материала необходимый компонент успешного развития детей с </a:t>
            </a:r>
            <a:r>
              <a:rPr lang="ru-RU" sz="2000" dirty="0" smtClean="0"/>
              <a:t>ОВЗ. </a:t>
            </a:r>
            <a:r>
              <a:rPr lang="ru-RU" sz="2000" b="1" dirty="0"/>
              <a:t>Повторение одного и того понятия должно происходить в разных видах детской деятельности </a:t>
            </a:r>
            <a:r>
              <a:rPr lang="ru-RU" sz="2000" dirty="0"/>
              <a:t>(художественное творчество, чтение художественной литературы, проведение подвижных и дидактических игр, проведение бесед….)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031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764687" y="675725"/>
            <a:ext cx="432048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064896" cy="5760639"/>
          </a:xfrm>
        </p:spPr>
        <p:txBody>
          <a:bodyPr/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Необходимость установления взаимного  эмоционального контакта с ребенком</a:t>
            </a:r>
            <a:r>
              <a:rPr lang="ru-RU" dirty="0"/>
              <a:t>.   </a:t>
            </a:r>
          </a:p>
          <a:p>
            <a:pPr marL="0" indent="0">
              <a:buNone/>
            </a:pPr>
            <a:r>
              <a:rPr lang="ru-RU" sz="2000" dirty="0"/>
              <a:t>При общении с детьми с проблемами в интеллектуальном развитии </a:t>
            </a:r>
            <a:r>
              <a:rPr lang="ru-RU" sz="2000" b="1" dirty="0"/>
              <a:t>педагог должен быть эмоционален</a:t>
            </a:r>
            <a:r>
              <a:rPr lang="ru-RU" sz="2000" dirty="0"/>
              <a:t> – </a:t>
            </a:r>
            <a:r>
              <a:rPr lang="ru-RU" sz="2000" b="1" dirty="0"/>
              <a:t>это позволяет удержать внимание детей</a:t>
            </a:r>
            <a:r>
              <a:rPr lang="ru-RU" sz="2000" dirty="0"/>
              <a:t> на предлагаемой деятельности и добиться от них эмоциональной отзывчивости</a:t>
            </a:r>
            <a:r>
              <a:rPr lang="ru-RU" sz="2000" dirty="0" smtClean="0"/>
              <a:t>.</a:t>
            </a:r>
          </a:p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Смена видов деятельности.</a:t>
            </a:r>
          </a:p>
          <a:p>
            <a:pPr marL="0" indent="0">
              <a:buNone/>
            </a:pPr>
            <a:r>
              <a:rPr lang="ru-RU" sz="2000" b="1" dirty="0"/>
              <a:t>Высокая степень истощаемости </a:t>
            </a:r>
            <a:r>
              <a:rPr lang="ru-RU" sz="2000" dirty="0"/>
              <a:t>детей с ОВЗ </a:t>
            </a:r>
            <a:r>
              <a:rPr lang="ru-RU" sz="2000" b="1" dirty="0"/>
              <a:t>приводит к быстрой потери интереса </a:t>
            </a:r>
            <a:r>
              <a:rPr lang="ru-RU" sz="2000" dirty="0"/>
              <a:t>к предлагаемой деятельности, следовательно, </a:t>
            </a:r>
            <a:r>
              <a:rPr lang="ru-RU" sz="2000" b="1" dirty="0"/>
              <a:t>необходимо чередовать виды детской деятельности </a:t>
            </a:r>
            <a:r>
              <a:rPr lang="ru-RU" sz="2000" dirty="0"/>
              <a:t>в процессе совместного </a:t>
            </a:r>
            <a:r>
              <a:rPr lang="ru-RU" sz="2000" dirty="0" smtClean="0"/>
              <a:t>творчества</a:t>
            </a:r>
            <a:r>
              <a:rPr lang="ru-RU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8068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0548663" y="476672"/>
            <a:ext cx="288032" cy="1990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7883035" cy="5976663"/>
          </a:xfrm>
        </p:spPr>
        <p:txBody>
          <a:bodyPr/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Использовать приемы, активизирующие память человека.</a:t>
            </a:r>
          </a:p>
          <a:p>
            <a:pPr marL="0" indent="0">
              <a:buNone/>
            </a:pPr>
            <a:r>
              <a:rPr lang="ru-RU" sz="2000" dirty="0"/>
              <a:t>Непременное условие развивающего обучения  - научить мыслить </a:t>
            </a:r>
            <a:r>
              <a:rPr lang="ru-RU" sz="2000" dirty="0" err="1"/>
              <a:t>причинно</a:t>
            </a:r>
            <a:r>
              <a:rPr lang="ru-RU" sz="2000" dirty="0"/>
              <a:t>, то есть развитие </a:t>
            </a:r>
            <a:r>
              <a:rPr lang="ru-RU" sz="2000" dirty="0" err="1"/>
              <a:t>причинно</a:t>
            </a:r>
            <a:r>
              <a:rPr lang="ru-RU" sz="2000" dirty="0"/>
              <a:t> – следственных связей. 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Для </a:t>
            </a:r>
            <a:r>
              <a:rPr lang="ru-RU" sz="2000" dirty="0"/>
              <a:t>облегчения запоминания предлагаемого материала, для стимуляции развития образного мышления, </a:t>
            </a:r>
            <a:r>
              <a:rPr lang="ru-RU" sz="2000" b="1" dirty="0"/>
              <a:t>необходимо пользоваться</a:t>
            </a:r>
            <a:r>
              <a:rPr lang="ru-RU" sz="2000" dirty="0"/>
              <a:t> различными </a:t>
            </a:r>
            <a:endParaRPr lang="ru-RU" sz="2000" dirty="0" smtClean="0"/>
          </a:p>
          <a:p>
            <a:r>
              <a:rPr lang="ru-RU" sz="2000" dirty="0" smtClean="0"/>
              <a:t>символами</a:t>
            </a:r>
            <a:r>
              <a:rPr lang="ru-RU" sz="2000" dirty="0"/>
              <a:t>, пиктограммами, </a:t>
            </a:r>
            <a:r>
              <a:rPr lang="ru-RU" sz="2000" dirty="0" err="1"/>
              <a:t>мнемотаблицами</a:t>
            </a:r>
            <a:r>
              <a:rPr lang="ru-RU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или  </a:t>
            </a:r>
            <a:r>
              <a:rPr lang="ru-RU" sz="2000" dirty="0"/>
              <a:t>подключать двигательные функции, синхронизировать речь с движениями. </a:t>
            </a:r>
            <a:endParaRPr lang="ru-RU" sz="2000" dirty="0" smtClean="0"/>
          </a:p>
          <a:p>
            <a:r>
              <a:rPr lang="ru-RU" sz="2000" dirty="0" smtClean="0"/>
              <a:t>Педагогу </a:t>
            </a:r>
            <a:r>
              <a:rPr lang="ru-RU" sz="2000" dirty="0"/>
              <a:t>при организации совместной деятельности с детьми необходимо добиваться обратной связи, </a:t>
            </a:r>
            <a:r>
              <a:rPr lang="ru-RU" sz="2000" dirty="0" err="1" smtClean="0"/>
              <a:t>взаимоконтакта</a:t>
            </a:r>
            <a:r>
              <a:rPr lang="ru-RU" sz="2000" dirty="0" smtClean="0"/>
              <a:t>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341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При работе с детьми с ОВЗ  необходимо развивать (каждому специалисту в своей области):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chemeClr val="bg2">
                    <a:lumMod val="50000"/>
                  </a:schemeClr>
                </a:solidFill>
              </a:rPr>
              <a:t>Сенсорику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(освоение эталонов – образцов цвета формы величины предметов; накопление обобщённых представлений о свойствах предметов и материалов).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Предметно-практическую деятельность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(понимание отношений  между предметами во времени пространстве и количестве).</a:t>
            </a:r>
          </a:p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Адекватные эмоционально-волевые качества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(умение слышать педагога, понимать и принимать его требования, умение подчиняться-соблюдать правила поведения в обществе).</a:t>
            </a:r>
          </a:p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11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6695" y="675724"/>
            <a:ext cx="648072" cy="2329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5"/>
            <a:ext cx="7811027" cy="545413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Элементарные математические представления и понятия </a:t>
            </a:r>
            <a:r>
              <a:rPr lang="ru-RU" sz="2000" dirty="0" smtClean="0"/>
              <a:t>соответствующие возрасту.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Игровую деятельность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Словарь</a:t>
            </a:r>
            <a:r>
              <a:rPr lang="ru-RU" sz="2000" dirty="0" smtClean="0"/>
              <a:t>(уточнение</a:t>
            </a:r>
            <a:r>
              <a:rPr lang="ru-RU" sz="2000" dirty="0"/>
              <a:t>, обогащение и систематизация ).</a:t>
            </a:r>
          </a:p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Навык общения</a:t>
            </a:r>
            <a:r>
              <a:rPr lang="ru-RU" sz="2000" dirty="0"/>
              <a:t> доступными средствами </a:t>
            </a:r>
            <a:r>
              <a:rPr lang="ru-RU" sz="2000" dirty="0" smtClean="0"/>
              <a:t>                 ( </a:t>
            </a:r>
            <a:r>
              <a:rPr lang="ru-RU" sz="2000" dirty="0"/>
              <a:t>формирование диалогической, монологической речи, возможно, альтернативной коммуникации).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3859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64807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Этапы работы по ИОМ: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848872" cy="54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 </a:t>
            </a:r>
            <a:r>
              <a:rPr lang="ru-RU" sz="2400" dirty="0" smtClean="0"/>
              <a:t>этап – подготовительный.</a:t>
            </a:r>
          </a:p>
          <a:p>
            <a:pPr marL="0" indent="0">
              <a:buNone/>
            </a:pPr>
            <a:r>
              <a:rPr lang="en-US" sz="2400" dirty="0" smtClean="0"/>
              <a:t>II</a:t>
            </a:r>
            <a:r>
              <a:rPr lang="ru-RU" sz="2400" dirty="0" smtClean="0"/>
              <a:t> этап – комплексной диагностики мониторинг.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III</a:t>
            </a:r>
            <a:r>
              <a:rPr lang="ru-RU" sz="2400" dirty="0" smtClean="0"/>
              <a:t> этап – разработка ИОМ.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IV</a:t>
            </a:r>
            <a:r>
              <a:rPr lang="ru-RU" sz="2400" dirty="0" smtClean="0"/>
              <a:t> этап – коррекционно-развивающая и образовательная работа по реализации ИОМ.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</a:t>
            </a:r>
            <a:r>
              <a:rPr lang="ru-RU" sz="2400" dirty="0" smtClean="0"/>
              <a:t> этап – промежуточный мониторинг -динамика(январь-февраль).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VI</a:t>
            </a:r>
            <a:r>
              <a:rPr lang="ru-RU" sz="2400" dirty="0" smtClean="0"/>
              <a:t> этап </a:t>
            </a:r>
            <a:r>
              <a:rPr lang="ru-RU" sz="2400" dirty="0"/>
              <a:t>- коррекционно-развивающая и образовательная работа по реализации </a:t>
            </a:r>
            <a:r>
              <a:rPr lang="ru-RU" sz="2400" dirty="0" smtClean="0"/>
              <a:t>ИОМ (после корректировки с учётом динамики).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VII</a:t>
            </a:r>
            <a:r>
              <a:rPr lang="ru-RU" sz="2400" dirty="0" smtClean="0"/>
              <a:t> этап – итоговый мониторинг.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08073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Динамика – лист контроля динамики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522995" cy="4717983"/>
          </a:xfrm>
        </p:spPr>
        <p:txBody>
          <a:bodyPr/>
          <a:lstStyle/>
          <a:p>
            <a:r>
              <a:rPr lang="ru-RU" sz="2000" dirty="0" smtClean="0"/>
              <a:t>Положительная динамика – высокий уровень.</a:t>
            </a:r>
          </a:p>
          <a:p>
            <a:r>
              <a:rPr lang="ru-RU" sz="2000" dirty="0" smtClean="0"/>
              <a:t>Положительная динамика: выше среднего уровень.</a:t>
            </a:r>
          </a:p>
          <a:p>
            <a:r>
              <a:rPr lang="ru-RU" sz="2000" dirty="0" smtClean="0"/>
              <a:t>Относительно положительная динамика: средний уровень.</a:t>
            </a:r>
          </a:p>
          <a:p>
            <a:r>
              <a:rPr lang="ru-RU" sz="2000" dirty="0" smtClean="0"/>
              <a:t>Незначительная динамика: низкий уровень.</a:t>
            </a:r>
          </a:p>
          <a:p>
            <a:r>
              <a:rPr lang="ru-RU" sz="2000" dirty="0" smtClean="0"/>
              <a:t>Отрицательная динамика: невозможность ребёнка усвоить содержание того или иного раздела программы.</a:t>
            </a:r>
          </a:p>
          <a:p>
            <a:r>
              <a:rPr lang="ru-RU" sz="2000" dirty="0" smtClean="0"/>
              <a:t>Волнообразная динамика.</a:t>
            </a:r>
          </a:p>
          <a:p>
            <a:r>
              <a:rPr lang="ru-RU" sz="2000" dirty="0" smtClean="0"/>
              <a:t>Избирательная динамика.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536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11007000" y="476672"/>
            <a:ext cx="45719" cy="19905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3"/>
            <a:ext cx="8280920" cy="5382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Построение ИОМ согласно ФГОС ДО является обязательным условием психолого-педагогического сопровождения развития индивидуальных потребностей ребёнка и оптимального развития его личностных качеств.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23992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новые АООП по ФГОС ДО\Безымянный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24" t="11059" r="13031" b="30461"/>
          <a:stretch/>
        </p:blipFill>
        <p:spPr bwMode="auto">
          <a:xfrm>
            <a:off x="107504" y="2492896"/>
            <a:ext cx="881616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75724"/>
            <a:ext cx="7920880" cy="1457132"/>
          </a:xfrm>
        </p:spPr>
        <p:txBody>
          <a:bodyPr/>
          <a:lstStyle/>
          <a:p>
            <a:pPr algn="ctr"/>
            <a:r>
              <a:rPr lang="ru-RU" sz="2400" b="1" dirty="0"/>
              <a:t>Адаптированные программы ДОУ</a:t>
            </a:r>
            <a:br>
              <a:rPr lang="ru-RU" sz="2400" b="1" dirty="0"/>
            </a:br>
            <a:r>
              <a:rPr lang="ru-RU" sz="2400" dirty="0"/>
              <a:t>( одобрено решением </a:t>
            </a:r>
            <a:r>
              <a:rPr lang="ru-RU" sz="2400" dirty="0" err="1"/>
              <a:t>МинОбр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от 7.12 2017 г. Протокол № 6/17)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492896"/>
            <a:ext cx="7125112" cy="33659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06084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Сайт: ФГОСРЕЕСТР.РУ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25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Адаптированные программы: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916832"/>
            <a:ext cx="4248472" cy="259228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anose="02040502050405020303" pitchFamily="18" charset="0"/>
                <a:hlinkClick r:id="rId2"/>
              </a:rPr>
              <a:t>АООП для ЗПР</a:t>
            </a:r>
            <a:r>
              <a:rPr lang="en-US" sz="3200" b="1" dirty="0" smtClean="0">
                <a:latin typeface="Georgia" panose="02040502050405020303" pitchFamily="18" charset="0"/>
                <a:hlinkClick r:id="rId2"/>
              </a:rPr>
              <a:t>*</a:t>
            </a:r>
            <a:endParaRPr lang="ru-RU" sz="3200" b="1" dirty="0" smtClean="0">
              <a:latin typeface="Georgia" panose="02040502050405020303" pitchFamily="18" charset="0"/>
            </a:endParaRPr>
          </a:p>
          <a:p>
            <a:r>
              <a:rPr lang="ru-RU" sz="3200" b="1" dirty="0" smtClean="0">
                <a:latin typeface="Georgia" panose="02040502050405020303" pitchFamily="18" charset="0"/>
                <a:hlinkClick r:id="rId2"/>
              </a:rPr>
              <a:t>АООП для УО</a:t>
            </a:r>
            <a:r>
              <a:rPr lang="en-US" sz="3200" b="1" dirty="0" smtClean="0">
                <a:latin typeface="Georgia" panose="02040502050405020303" pitchFamily="18" charset="0"/>
                <a:hlinkClick r:id="rId2"/>
              </a:rPr>
              <a:t>*</a:t>
            </a:r>
            <a:endParaRPr lang="ru-RU" sz="3200" b="1" dirty="0" smtClean="0">
              <a:latin typeface="Georgia" panose="02040502050405020303" pitchFamily="18" charset="0"/>
            </a:endParaRPr>
          </a:p>
          <a:p>
            <a:r>
              <a:rPr lang="ru-RU" sz="3200" b="1" dirty="0" smtClean="0">
                <a:latin typeface="Georgia" panose="02040502050405020303" pitchFamily="18" charset="0"/>
                <a:hlinkClick r:id="rId2"/>
              </a:rPr>
              <a:t>АООП для ТНР</a:t>
            </a:r>
            <a:r>
              <a:rPr lang="en-US" sz="3200" b="1" dirty="0" smtClean="0">
                <a:latin typeface="Georgia" panose="02040502050405020303" pitchFamily="18" charset="0"/>
                <a:hlinkClick r:id="rId2"/>
              </a:rPr>
              <a:t>*</a:t>
            </a:r>
            <a:endParaRPr lang="ru-RU" sz="32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4770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АООП: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400050" indent="-400050">
              <a:buFont typeface="+mj-lt"/>
              <a:buAutoNum type="romanUcPeriod"/>
            </a:pPr>
            <a:r>
              <a:rPr lang="ru-RU" sz="6000" b="1" dirty="0" smtClean="0"/>
              <a:t>ЦЕЛЕВОЙ РАЗДЕЛ.</a:t>
            </a:r>
          </a:p>
          <a:p>
            <a:pPr marL="400050" indent="-400050">
              <a:buFont typeface="+mj-lt"/>
              <a:buAutoNum type="romanUcPeriod"/>
            </a:pPr>
            <a:r>
              <a:rPr lang="ru-RU" sz="6000" b="1" dirty="0"/>
              <a:t>СОДЕРЖАТЕЛЬНЫЙ </a:t>
            </a:r>
            <a:r>
              <a:rPr lang="ru-RU" sz="6000" b="1" dirty="0" smtClean="0"/>
              <a:t>РАЗДЕЛ</a:t>
            </a:r>
          </a:p>
          <a:p>
            <a:pPr marL="0" indent="0" algn="ctr">
              <a:buNone/>
            </a:pPr>
            <a:r>
              <a:rPr lang="ru-RU" sz="6000" b="1" dirty="0" smtClean="0"/>
              <a:t>Описание </a:t>
            </a:r>
            <a:r>
              <a:rPr lang="ru-RU" sz="6000" b="1" dirty="0"/>
              <a:t>образовательной деятельности в соответствии </a:t>
            </a:r>
            <a:r>
              <a:rPr lang="ru-RU" sz="6000" b="1" dirty="0" smtClean="0"/>
              <a:t>с направлениями </a:t>
            </a:r>
            <a:r>
              <a:rPr lang="ru-RU" sz="6000" b="1" dirty="0"/>
              <a:t>развития ребенка, представленными в пяти образовательных областях.</a:t>
            </a:r>
          </a:p>
          <a:p>
            <a:pPr marL="400050" indent="-400050">
              <a:buFont typeface="+mj-lt"/>
              <a:buAutoNum type="romanUcPeriod"/>
            </a:pPr>
            <a:endParaRPr lang="ru-RU" sz="6000" b="1" dirty="0"/>
          </a:p>
          <a:p>
            <a:pPr marL="0" indent="0">
              <a:buNone/>
            </a:pPr>
            <a:r>
              <a:rPr lang="en-US" sz="6000" b="1" dirty="0" smtClean="0"/>
              <a:t>III. </a:t>
            </a:r>
            <a:r>
              <a:rPr lang="ru-RU" sz="6000" b="1" dirty="0" smtClean="0"/>
              <a:t>ОРГАНИЗАЦИОННЫЙ РАЗДЕЛ.</a:t>
            </a:r>
            <a:endParaRPr lang="ru-RU" sz="6000" b="1" dirty="0"/>
          </a:p>
          <a:p>
            <a:pPr marL="400050" indent="-400050">
              <a:buFont typeface="+mj-lt"/>
              <a:buAutoNum type="romanUcPeriod"/>
            </a:pPr>
            <a:endParaRPr lang="ru-RU" sz="6000" b="1" dirty="0" smtClean="0"/>
          </a:p>
          <a:p>
            <a:pPr marL="400050" indent="-400050">
              <a:buFont typeface="+mj-lt"/>
              <a:buAutoNum type="romanUcPeriod"/>
            </a:pPr>
            <a:endParaRPr lang="ru-RU" b="1" dirty="0" smtClean="0"/>
          </a:p>
          <a:p>
            <a:pPr marL="400050" indent="-400050">
              <a:buFont typeface="+mj-lt"/>
              <a:buAutoNum type="romanUcPeriod"/>
            </a:pPr>
            <a:endParaRPr lang="ru-RU" b="1" dirty="0"/>
          </a:p>
          <a:p>
            <a:pPr marL="400050" indent="-400050">
              <a:buFont typeface="+mj-lt"/>
              <a:buAutoNum type="romanUcPeriod"/>
            </a:pPr>
            <a:endParaRPr lang="ru-RU" b="1" dirty="0"/>
          </a:p>
          <a:p>
            <a:pPr marL="400050" indent="-400050">
              <a:buFont typeface="+mj-lt"/>
              <a:buAutoNum type="romanUcPeriod"/>
            </a:pPr>
            <a:endParaRPr lang="ru-RU" b="1" dirty="0" smtClean="0"/>
          </a:p>
          <a:p>
            <a:pPr marL="400050" indent="-400050">
              <a:buFont typeface="+mj-lt"/>
              <a:buAutoNum type="romanUcPeriod"/>
            </a:pPr>
            <a:endParaRPr lang="ru-RU" b="1" dirty="0" smtClean="0"/>
          </a:p>
          <a:p>
            <a:pPr marL="0" indent="0">
              <a:buNone/>
            </a:pPr>
            <a:r>
              <a:rPr lang="ru-RU" dirty="0"/>
              <a:t>    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7663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2000" dirty="0" smtClean="0"/>
              <a:t>Изучить каждую АООП в </a:t>
            </a:r>
            <a:r>
              <a:rPr lang="ru-RU" sz="2000" dirty="0" err="1" smtClean="0"/>
              <a:t>соответсвии</a:t>
            </a:r>
            <a:r>
              <a:rPr lang="ru-RU" sz="2000" dirty="0" smtClean="0"/>
              <a:t> со своей должностью (по областям).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Создать творческую группу по составлению АОП (по категориям) сада.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Разработать и обсудить со всеми членами педагогического процесса свою часть АОП по категориям (АОП для ТНР, АОП для ЗПР, АОП для УО).</a:t>
            </a:r>
          </a:p>
          <a:p>
            <a:pPr>
              <a:buFont typeface="+mj-lt"/>
              <a:buAutoNum type="arabicPeriod"/>
            </a:pPr>
            <a:r>
              <a:rPr lang="ru-RU" sz="2000" dirty="0" smtClean="0"/>
              <a:t>Составить АОП по категориям в срок до 01.09.2018.</a:t>
            </a:r>
          </a:p>
          <a:p>
            <a:pPr>
              <a:buFont typeface="+mj-lt"/>
              <a:buAutoNum type="arabicPeriod"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757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75724"/>
            <a:ext cx="7739019" cy="1241108"/>
          </a:xfrm>
        </p:spPr>
        <p:txBody>
          <a:bodyPr/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ИОМ как обязательное условие психолого-педагогического сопровождения ребёнка с ОВЗ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41579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Одной из главной задач ДОУ является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создание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наилучших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условий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для реализации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потенциальных возможностей воспитанников.</a:t>
            </a:r>
          </a:p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Основная цель составления ИОМ – создание условий, способствующих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позитивной социализации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дошкольников, 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коррекции недостатков развития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у детей с ОВЗ.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29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95003" cy="1728192"/>
          </a:xfrm>
        </p:spPr>
        <p:txBody>
          <a:bodyPr/>
          <a:lstStyle/>
          <a:p>
            <a:pPr algn="ctr"/>
            <a:r>
              <a:rPr lang="ru-RU" sz="2000" b="1" dirty="0" smtClean="0"/>
              <a:t>Особенности </a:t>
            </a:r>
            <a:r>
              <a:rPr lang="ru-RU" sz="2000" b="1" dirty="0"/>
              <a:t>реализации общепедагогических принципов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/>
              <a:t>условиях </a:t>
            </a:r>
            <a:r>
              <a:rPr lang="ru-RU" sz="2000" b="1" dirty="0" smtClean="0"/>
              <a:t>инклюзии при работе с детьми с ОВЗ: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7811027" cy="4680520"/>
          </a:xfrm>
        </p:spPr>
        <p:txBody>
          <a:bodyPr>
            <a:normAutofit fontScale="85000" lnSpcReduction="20000"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Поэтапное предъявление заданий</a:t>
            </a:r>
          </a:p>
          <a:p>
            <a:pPr marL="0" indent="0">
              <a:buNone/>
            </a:pPr>
            <a:r>
              <a:rPr lang="ru-RU" sz="2400" dirty="0"/>
              <a:t>Особенностью детей с </a:t>
            </a:r>
            <a:r>
              <a:rPr lang="ru-RU" sz="2400" dirty="0" smtClean="0"/>
              <a:t>ОВЗ </a:t>
            </a:r>
            <a:r>
              <a:rPr lang="ru-RU" sz="2400" dirty="0"/>
              <a:t>является то, что трудные инструкции им не доступны. </a:t>
            </a:r>
            <a:r>
              <a:rPr lang="ru-RU" sz="2400" b="1" dirty="0"/>
              <a:t>Необходимо дробить задания на короткие отрезки</a:t>
            </a:r>
            <a:r>
              <a:rPr lang="ru-RU" sz="2400" dirty="0"/>
              <a:t> и предъявлять их ребенку поэтапно, </a:t>
            </a:r>
            <a:r>
              <a:rPr lang="ru-RU" sz="2400" b="1" dirty="0"/>
              <a:t>формулируя задачу предельно четко и конкретно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Четкость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, краткость инструкции </a:t>
            </a:r>
          </a:p>
          <a:p>
            <a:pPr marL="0" indent="0">
              <a:buNone/>
            </a:pPr>
            <a:r>
              <a:rPr lang="ru-RU" sz="2600" dirty="0"/>
              <a:t>Педагогу работающему с детьми с </a:t>
            </a:r>
            <a:r>
              <a:rPr lang="ru-RU" sz="2600" dirty="0" smtClean="0"/>
              <a:t>ОВЗ необходимо </a:t>
            </a:r>
            <a:r>
              <a:rPr lang="ru-RU" sz="2600" b="1" dirty="0"/>
              <a:t>уметь грамотно задавать вопросы</a:t>
            </a:r>
            <a:r>
              <a:rPr lang="ru-RU" sz="2600" dirty="0"/>
              <a:t> – это является одним из важных условий стимулирования и поддержания активности детей. Вопрос должен быть </a:t>
            </a:r>
            <a:r>
              <a:rPr lang="ru-RU" sz="2600" b="1" dirty="0"/>
              <a:t>четким, коротким, составлен таким образом, чтобы в структуре вопроса содержался ответ</a:t>
            </a:r>
            <a:r>
              <a:rPr lang="ru-RU" sz="2600" b="1" dirty="0" smtClean="0"/>
              <a:t>.</a:t>
            </a:r>
            <a:endParaRPr lang="ru-RU" sz="2000" b="1" dirty="0" smtClean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47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flipV="1">
            <a:off x="10764687" y="476672"/>
            <a:ext cx="288032" cy="199053"/>
          </a:xfrm>
        </p:spPr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260649"/>
            <a:ext cx="7811027" cy="559815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Увеличение доли наглядности, раздаточного материала в процессе работы.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                                                                                           </a:t>
            </a:r>
            <a:br>
              <a:rPr lang="ru-RU" dirty="0"/>
            </a:br>
            <a:r>
              <a:rPr lang="ru-RU" sz="2000" dirty="0"/>
              <a:t>Изучаемый материал необходимо подкреплять наглядностью, так в дошкольном возрасте у детей с ОВЗ преобладает наглядно-действенное, наглядно – образное  мышление.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Контроль каждого этапа работы. </a:t>
            </a:r>
          </a:p>
          <a:p>
            <a:pPr marL="0" indent="0">
              <a:buNone/>
            </a:pPr>
            <a:r>
              <a:rPr lang="ru-RU" sz="2000" dirty="0" smtClean="0"/>
              <a:t>     У </a:t>
            </a:r>
            <a:r>
              <a:rPr lang="ru-RU" sz="2000" dirty="0"/>
              <a:t>детей с ОВЗ нарушен поэтапный контроль над </a:t>
            </a:r>
            <a:r>
              <a:rPr lang="ru-RU" sz="2000" dirty="0" smtClean="0"/>
              <a:t>          выполняемой </a:t>
            </a:r>
            <a:r>
              <a:rPr lang="ru-RU" sz="2000" dirty="0"/>
              <a:t>деятельностью, следовательно, педагогу необходимо контролировать работу детей на всем протяжении совместного творчества, последовательно руководить детской деятельностью.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1436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052719" y="620688"/>
            <a:ext cx="216024" cy="550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667011" cy="5670158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Совместное действие с ребенком в начале обучения.</a:t>
            </a:r>
          </a:p>
          <a:p>
            <a:pPr marL="0" indent="0">
              <a:buNone/>
            </a:pPr>
            <a:r>
              <a:rPr lang="ru-RU" sz="2000" dirty="0"/>
              <a:t>На первых этапах обучения ребенку часто </a:t>
            </a:r>
            <a:r>
              <a:rPr lang="ru-RU" sz="2000" b="1" dirty="0"/>
              <a:t>тяжело</a:t>
            </a:r>
            <a:r>
              <a:rPr lang="ru-RU" sz="2000" dirty="0"/>
              <a:t> бывает </a:t>
            </a:r>
            <a:r>
              <a:rPr lang="ru-RU" sz="2000" b="1" dirty="0"/>
              <a:t>выполнять задания педагога опираясь только на объяснение и показ</a:t>
            </a:r>
            <a:r>
              <a:rPr lang="ru-RU" sz="2000" dirty="0"/>
              <a:t>, следовательно, для успешного выполнения заданий педагогу </a:t>
            </a:r>
            <a:r>
              <a:rPr lang="ru-RU" sz="2000" b="1" dirty="0"/>
              <a:t>необходимо совместно с ребенком проделывать предлагаемую работу</a:t>
            </a:r>
            <a:r>
              <a:rPr lang="ru-RU" sz="2000" b="1" dirty="0" smtClean="0"/>
              <a:t>.</a:t>
            </a:r>
          </a:p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Доступность изложения материала ребенку.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sz="2000" dirty="0"/>
              <a:t>Необходимо учитывать развивающий характер обучения – обучение должно строиться исходя из особенностей структурных нарушений, то есть на основе зоны ближайшего развития ребенка.  Надо </a:t>
            </a:r>
            <a:r>
              <a:rPr lang="ru-RU" sz="2000" b="1" dirty="0"/>
              <a:t>учитывать потенциальные возможности каждого ребенка</a:t>
            </a:r>
            <a:r>
              <a:rPr lang="ru-RU" sz="2000" dirty="0"/>
              <a:t>, которые реализуются в совместной деятельности педагога и детей.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7874710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194</TotalTime>
  <Words>808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Winter</vt:lpstr>
      <vt:lpstr>Организация работы с детьми с ОВЗ  по АОП и ИОМ  </vt:lpstr>
      <vt:lpstr>Адаптированные программы ДОУ ( одобрено решением МинОбр  от 7.12 2017 г. Протокол № 6/17) </vt:lpstr>
      <vt:lpstr>Адаптированные программы:</vt:lpstr>
      <vt:lpstr>Структура АООП:</vt:lpstr>
      <vt:lpstr>Предлагаем:</vt:lpstr>
      <vt:lpstr>   ИОМ как обязательное условие психолого-педагогического сопровождения ребёнка с ОВЗ.   </vt:lpstr>
      <vt:lpstr>Особенности реализации общепедагогических принципов  в условиях инклюзии при работе с детьми с ОВЗ:</vt:lpstr>
      <vt:lpstr> </vt:lpstr>
      <vt:lpstr>Слайд 9</vt:lpstr>
      <vt:lpstr>Слайд 10</vt:lpstr>
      <vt:lpstr>Слайд 11</vt:lpstr>
      <vt:lpstr>Слайд 12</vt:lpstr>
      <vt:lpstr>При работе с детьми с ОВЗ  необходимо развивать (каждому специалисту в своей области):</vt:lpstr>
      <vt:lpstr>Слайд 14</vt:lpstr>
      <vt:lpstr>Этапы работы по ИОМ:</vt:lpstr>
      <vt:lpstr>Динамика – лист контроля динамики.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вв</cp:lastModifiedBy>
  <cp:revision>20</cp:revision>
  <dcterms:created xsi:type="dcterms:W3CDTF">2018-02-25T08:44:19Z</dcterms:created>
  <dcterms:modified xsi:type="dcterms:W3CDTF">2018-03-26T09:10:52Z</dcterms:modified>
</cp:coreProperties>
</file>