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7" r:id="rId1"/>
  </p:sldMasterIdLst>
  <p:sldIdLst>
    <p:sldId id="271" r:id="rId2"/>
    <p:sldId id="340" r:id="rId3"/>
    <p:sldId id="34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4" r:id="rId14"/>
    <p:sldId id="311" r:id="rId15"/>
    <p:sldId id="336" r:id="rId16"/>
    <p:sldId id="337" r:id="rId17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D97"/>
    <a:srgbClr val="A0C75C"/>
    <a:srgbClr val="046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206" y="-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476500" y="3124200"/>
            <a:ext cx="668655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476500" y="5003322"/>
            <a:ext cx="668655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506923" y="1158222"/>
            <a:ext cx="2286000" cy="412750"/>
          </a:xfrm>
        </p:spPr>
        <p:txBody>
          <a:bodyPr/>
          <a:lstStyle/>
          <a:p>
            <a:pPr>
              <a:defRPr/>
            </a:pPr>
            <a:fld id="{029D6382-FF18-455F-9785-3680520489F3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19442" y="4165667"/>
            <a:ext cx="3657600" cy="4160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99364" y="0"/>
            <a:ext cx="11338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073150" y="0"/>
            <a:ext cx="197028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236430" y="0"/>
            <a:ext cx="24947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520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92528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87052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8733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418768" y="4866752"/>
            <a:ext cx="694876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182003" y="5500632"/>
            <a:ext cx="14859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802892" y="5788152"/>
            <a:ext cx="29718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063750" y="4495800"/>
            <a:ext cx="39624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436006" y="4928702"/>
            <a:ext cx="660400" cy="517524"/>
          </a:xfrm>
        </p:spPr>
        <p:txBody>
          <a:bodyPr/>
          <a:lstStyle/>
          <a:p>
            <a:pPr>
              <a:defRPr/>
            </a:pPr>
            <a:fld id="{F3A4878B-540C-4F1E-ACE8-AD6EC69FD8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4D26B3-8D80-4F33-8E72-549C07FF156C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168E-9D63-49DC-96E6-AF2307969B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18161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00695-21B2-4FB6-9A77-9E6C1EEDD586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3E0D4-186B-44A9-A5BC-8665EAA027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80899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4F84D96F-9A37-432F-B726-3B8368F27C9E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60B0125B-D7C0-4696-8660-C34AF7E57F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500" y="2895600"/>
            <a:ext cx="668655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6500" y="5010150"/>
            <a:ext cx="668655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505444" y="1154557"/>
            <a:ext cx="2286000" cy="412750"/>
          </a:xfrm>
        </p:spPr>
        <p:txBody>
          <a:bodyPr/>
          <a:lstStyle/>
          <a:p>
            <a:pPr>
              <a:defRPr/>
            </a:pPr>
            <a:fld id="{4195F5BE-4F10-48F4-91FD-42A495BE86C3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19644" y="4162806"/>
            <a:ext cx="3657600" cy="4160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99364" y="0"/>
            <a:ext cx="11338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73150" y="0"/>
            <a:ext cx="197028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236430" y="0"/>
            <a:ext cx="24947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520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2528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87052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435096" y="4866752"/>
            <a:ext cx="694876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182003" y="5500632"/>
            <a:ext cx="14859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802892" y="5791200"/>
            <a:ext cx="29718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035627" y="4479888"/>
            <a:ext cx="39624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85610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452334" y="4928702"/>
            <a:ext cx="660400" cy="517524"/>
          </a:xfrm>
        </p:spPr>
        <p:txBody>
          <a:bodyPr/>
          <a:lstStyle/>
          <a:p>
            <a:pPr>
              <a:defRPr/>
            </a:pPr>
            <a:fld id="{7EA59F3E-C503-449D-9C0B-9CA3A2E4AF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708FDA-8580-4A26-881B-0315A2811E04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39BC1-F2EC-4AFF-871C-8F1E4BF39F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39624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26102" y="1600200"/>
            <a:ext cx="39624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17245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F45CDA-819B-45A8-899D-68A41270ACAD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F316F-4EF3-4FC0-A461-F13F243210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5300" y="2362200"/>
            <a:ext cx="39624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736306" y="2362200"/>
            <a:ext cx="39624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9530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70535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BC394431-AE07-48C6-A5BC-788554962E22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9DAECD2-3205-4C39-B0AB-4D61D579D9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30C245-ABAB-4A60-9E74-DFAED55B99A4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43CF1-00CB-4DCA-8506-C8A6F85157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915727" y="3181350"/>
            <a:ext cx="6309360" cy="4953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79970" y="274320"/>
            <a:ext cx="1654302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708321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836152" y="5715000"/>
            <a:ext cx="59436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30200" y="274320"/>
            <a:ext cx="61087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A2646F6A-F0B9-4A87-BD2D-9934F1A79788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83123EC-618E-4028-B35E-A40A5B3CCB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836152" y="5715000"/>
            <a:ext cx="59436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892201" y="3181350"/>
            <a:ext cx="6309360" cy="4953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68655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29615" y="264795"/>
            <a:ext cx="1651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708321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3F64FBCF-B6A8-4D20-94B2-77769BE54EDE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1B443ED-BD80-423B-BFAB-EE3E584147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0899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8305800" y="1065849"/>
            <a:ext cx="2011680" cy="416052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0E34C11-8CCD-456F-8B0A-F6B2BA94242E}" type="datetimeFigureOut">
              <a:rPr lang="ru-RU" smtClean="0"/>
              <a:pPr>
                <a:defRPr/>
              </a:pPr>
              <a:t>14.02.2019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7706052" y="3722000"/>
            <a:ext cx="3200400" cy="39624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255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836152" y="5715000"/>
            <a:ext cx="59436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806434" y="5734050"/>
            <a:ext cx="6604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886DAE-2BBB-4E44-8106-4E7DC819F7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12726" y="885968"/>
            <a:ext cx="6686550" cy="189436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solidFill>
                  <a:srgbClr val="C00000"/>
                </a:solidFill>
              </a:rPr>
              <a:t>К</a:t>
            </a:r>
            <a:r>
              <a:rPr lang="ru-RU" sz="4400" b="1" dirty="0" smtClean="0">
                <a:solidFill>
                  <a:srgbClr val="C00000"/>
                </a:solidFill>
              </a:rPr>
              <a:t>оррекционная работа 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при дизартрии</a:t>
            </a:r>
            <a:endParaRPr lang="ru-RU" altLang="ru-RU" sz="4400" b="1" dirty="0">
              <a:solidFill>
                <a:srgbClr val="C00000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31091" y="3406534"/>
            <a:ext cx="6686550" cy="1371600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15.02.2019.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7620" y="257175"/>
            <a:ext cx="7117359" cy="10795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Третий этап логопедической работы</a:t>
            </a:r>
            <a:r>
              <a:rPr lang="ru-RU" altLang="ru-RU" sz="2800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59734" y="1397000"/>
            <a:ext cx="7263110" cy="4783138"/>
          </a:xfrm>
        </p:spPr>
        <p:txBody>
          <a:bodyPr>
            <a:normAutofit fontScale="92500"/>
          </a:bodyPr>
          <a:lstStyle/>
          <a:p>
            <a:r>
              <a:rPr lang="ru-RU" altLang="ru-RU" sz="2800" b="1" dirty="0" smtClean="0">
                <a:latin typeface="Arial" charset="0"/>
                <a:cs typeface="Arial" charset="0"/>
              </a:rPr>
              <a:t>Формирование у ребенка навыков самоконтроля</a:t>
            </a:r>
            <a:r>
              <a:rPr lang="ru-RU" altLang="ru-RU" sz="2800" dirty="0" smtClean="0">
                <a:latin typeface="Arial" charset="0"/>
                <a:cs typeface="Arial" charset="0"/>
              </a:rPr>
              <a:t>;</a:t>
            </a:r>
          </a:p>
          <a:p>
            <a:r>
              <a:rPr lang="ru-RU" altLang="ru-RU" sz="2800" dirty="0" smtClean="0">
                <a:latin typeface="Arial" charset="0"/>
                <a:cs typeface="Arial" charset="0"/>
              </a:rPr>
              <a:t>Введение звука в речь в учебной ситуации (заучивание стихов, составление предложений, рассказы, пересказы);</a:t>
            </a:r>
          </a:p>
          <a:p>
            <a:r>
              <a:rPr lang="ru-RU" altLang="ru-RU" sz="2800" dirty="0" smtClean="0">
                <a:latin typeface="Arial" charset="0"/>
                <a:cs typeface="Arial" charset="0"/>
              </a:rPr>
              <a:t>Включение в лексический материал просодических средств, различных интонаций, модуляций голоса по высоте и силе, изменение темпа речи и тембра голоса, определение логическою ударения, соблюдение пауз и др.  </a:t>
            </a:r>
          </a:p>
        </p:txBody>
      </p:sp>
      <p:pic>
        <p:nvPicPr>
          <p:cNvPr id="21507" name="Picture 2" descr="&amp;Ocy;&amp;bcy;&amp;shchcy;&amp;iecy;&amp;scy;&amp;tcy;&amp;vcy;&amp;ocy;&amp;zcy;&amp;ncy;&amp;acy;&amp;ncy;&amp;icy;&amp;yacy; 7 &amp;kcy;&amp;lcy;&amp;acy;&amp;scy;&amp;scy; &amp;kcy;&amp;ocy;&amp;tcy;&amp;ocy;&amp;vcy;&amp;acy; &amp;chcy;&amp;icy;&amp;tcy;&amp;acy;&amp;tcy;&amp;softcy; &amp;ocy;&amp;ncy;&amp;lcy;&amp;acy;&amp;jcy;&amp;n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6139" y="1925640"/>
            <a:ext cx="1696145" cy="277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23159" y="454027"/>
            <a:ext cx="7296646" cy="11525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Четвертый этап</a:t>
            </a:r>
            <a:r>
              <a:rPr lang="ru-RU" altLang="ru-RU" sz="2800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логопедической работы</a:t>
            </a:r>
            <a:r>
              <a:rPr lang="ru-RU" altLang="ru-RU" sz="2800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35065" y="1968500"/>
            <a:ext cx="5457329" cy="3327400"/>
          </a:xfrm>
        </p:spPr>
        <p:txBody>
          <a:bodyPr/>
          <a:lstStyle/>
          <a:p>
            <a:pPr indent="-46038">
              <a:buFont typeface="Wingdings" pitchFamily="2" charset="2"/>
              <a:buNone/>
            </a:pPr>
            <a:r>
              <a:rPr lang="ru-RU" altLang="ru-RU" sz="2800" b="1" dirty="0" smtClean="0">
                <a:latin typeface="Arial" charset="0"/>
                <a:cs typeface="Arial" charset="0"/>
              </a:rPr>
              <a:t>Устранение фонематических и лексико-грамматических нарушений на подгрупповых занятиях </a:t>
            </a:r>
            <a:r>
              <a:rPr lang="ru-RU" altLang="ru-RU" sz="2800" dirty="0" smtClean="0">
                <a:latin typeface="Arial" charset="0"/>
                <a:cs typeface="Arial" charset="0"/>
              </a:rPr>
              <a:t>в соответствии с программами устранения ФФН и ОНР.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&amp;Ncy;&amp;acy;&amp;chcy;&amp;acy;&amp;lcy;&amp;softcy;&amp;ncy;&amp;acy;&amp;yacy; &amp;ocy;&amp;bcy;&amp;shchcy;&amp;iecy;&amp;ocy;&amp;bcy;&amp;rcy;&amp;acy;&amp;zcy;&amp;ocy;&amp;vcy;&amp;acy;&amp;tcy;&amp;iecy;&amp;lcy;&amp;softcy;&amp;ncy;&amp;acy;&amp;yacy; &amp;shcy;&amp;kcy;&amp;ocy;&amp;lcy;&amp;acy; &quot;&amp;Ocy;&amp;tcy;&amp;kcy;&amp;rcy;&amp;ycy;&amp;tcy;&amp;icy;&amp;iecy;&quot; - &amp;Kcy;&amp;ocy;&amp;ncy;&amp;scy;&amp;ucy;&amp;lcy;&amp;softcy;&amp;tcy;&amp;acy;&amp;tscy;&amp;icy;&amp;icy; &amp;shcy;&amp;kcy;&amp;ocy;&amp;lcy;&amp;softcy;&amp;ncy;&amp;ocy;&amp;gcy;&amp;ocy; &amp;lcy;&amp;ocy;&amp;gcy;&amp;ocy;&amp;pcy;&amp;iecy;&amp;dcy;&amp;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4038" y="3700465"/>
            <a:ext cx="37147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Пятый этап</a:t>
            </a:r>
            <a:r>
              <a:rPr lang="ru-RU" altLang="ru-RU" sz="2800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логопедической работы</a:t>
            </a:r>
            <a:r>
              <a:rPr lang="ru-RU" altLang="ru-RU" sz="2800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34380" y="1384302"/>
            <a:ext cx="8449766" cy="2316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b="1" dirty="0" smtClean="0">
                <a:latin typeface="Arial" charset="0"/>
                <a:cs typeface="Arial" charset="0"/>
              </a:rPr>
              <a:t>формирование графо-моторных навыков</a:t>
            </a:r>
          </a:p>
          <a:p>
            <a:pPr>
              <a:lnSpc>
                <a:spcPct val="90000"/>
              </a:lnSpc>
            </a:pPr>
            <a:r>
              <a:rPr lang="ru-RU" altLang="ru-RU" sz="2800" b="1" dirty="0" smtClean="0">
                <a:latin typeface="Arial" charset="0"/>
                <a:cs typeface="Arial" charset="0"/>
              </a:rPr>
              <a:t>формирование  психологической готовности к обучению</a:t>
            </a:r>
          </a:p>
          <a:p>
            <a:pPr>
              <a:lnSpc>
                <a:spcPct val="90000"/>
              </a:lnSpc>
            </a:pPr>
            <a:r>
              <a:rPr lang="ru-RU" altLang="ru-RU" sz="2800" b="1" dirty="0" smtClean="0">
                <a:latin typeface="Arial" charset="0"/>
                <a:cs typeface="Arial" charset="0"/>
              </a:rPr>
              <a:t>профилактика </a:t>
            </a:r>
            <a:r>
              <a:rPr lang="ru-RU" altLang="ru-RU" sz="2800" b="1" dirty="0" err="1" smtClean="0">
                <a:latin typeface="Arial" charset="0"/>
                <a:cs typeface="Arial" charset="0"/>
              </a:rPr>
              <a:t>дисграфических</a:t>
            </a:r>
            <a:r>
              <a:rPr lang="ru-RU" altLang="ru-RU" sz="2800" b="1" dirty="0" smtClean="0">
                <a:latin typeface="Arial" charset="0"/>
                <a:cs typeface="Arial" charset="0"/>
              </a:rPr>
              <a:t>  ошибок.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800" b="1" i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6324" y="239715"/>
            <a:ext cx="8480722" cy="8477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chemeClr val="accent4"/>
                </a:solidFill>
              </a:rPr>
              <a:t>Совместная работа логопеда, воспитателей и родителей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132484" y="1098552"/>
            <a:ext cx="4337745" cy="5648325"/>
          </a:xfrm>
        </p:spPr>
        <p:txBody>
          <a:bodyPr>
            <a:noAutofit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000" b="1" u="sng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Работа логопеда</a:t>
            </a:r>
            <a:r>
              <a:rPr lang="ru-RU" altLang="ru-RU" sz="2000" u="sng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: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>
                <a:latin typeface="+mj-lt"/>
              </a:rPr>
              <a:t>Нормализация артикуляционной моторики;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>
                <a:latin typeface="+mj-lt"/>
              </a:rPr>
              <a:t>Формирование речевого дыхания;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>
                <a:latin typeface="+mj-lt"/>
              </a:rPr>
              <a:t>Формирование голоса;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>
                <a:latin typeface="+mj-lt"/>
              </a:rPr>
              <a:t>Постановка звуков;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>
                <a:latin typeface="+mj-lt"/>
              </a:rPr>
              <a:t>Формирование фонематического восприятия;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>
                <a:latin typeface="+mj-lt"/>
              </a:rPr>
              <a:t>Развитие лексико-грамматической стороны речи;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>
                <a:latin typeface="+mj-lt"/>
              </a:rPr>
              <a:t>Развитие связной речи;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>
                <a:latin typeface="+mj-lt"/>
              </a:rPr>
              <a:t>Профилактика нарушений письменной речи;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000" dirty="0" smtClean="0">
                <a:latin typeface="+mj-lt"/>
              </a:rPr>
              <a:t>Развитие познавательных функций. 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5626299" y="1114425"/>
            <a:ext cx="4159747" cy="5570538"/>
          </a:xfrm>
        </p:spPr>
        <p:txBody>
          <a:bodyPr>
            <a:noAutofit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000" b="1" u="sng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Работа воспитателя и родителей: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1800" dirty="0">
                <a:latin typeface="+mj-lt"/>
              </a:rPr>
              <a:t>Закрепление навыков, полученных на занятиях с логопедом;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1800" dirty="0">
                <a:latin typeface="+mj-lt"/>
              </a:rPr>
              <a:t>Развитие речи на основе ознакомления с окружающим;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1800" dirty="0">
                <a:latin typeface="+mj-lt"/>
              </a:rPr>
              <a:t>Развитие общей моторики, тонкой моторики рук, мимики;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1800" dirty="0">
                <a:latin typeface="+mj-lt"/>
              </a:rPr>
              <a:t>Развитие познавательных функций на основе</a:t>
            </a:r>
            <a:r>
              <a:rPr lang="ru-RU" altLang="ru-RU" sz="1800" b="1" dirty="0">
                <a:latin typeface="+mj-lt"/>
              </a:rPr>
              <a:t>  </a:t>
            </a:r>
            <a:r>
              <a:rPr lang="ru-RU" altLang="ru-RU" sz="1800" dirty="0">
                <a:latin typeface="+mj-lt"/>
              </a:rPr>
              <a:t>ознакомления с окружающим;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1800" dirty="0">
                <a:latin typeface="+mj-lt"/>
              </a:rPr>
              <a:t>Развитие эмоционально-волевой сферы, коммуникативных навыков;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1800" dirty="0">
                <a:latin typeface="+mj-lt"/>
              </a:rPr>
              <a:t>Формирование всех видов детской деятельности;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1800" dirty="0">
                <a:latin typeface="+mj-lt"/>
              </a:rPr>
              <a:t>Реализация образовательных программ</a:t>
            </a:r>
            <a:r>
              <a:rPr lang="ru-RU" altLang="ru-RU" sz="2000" dirty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alt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chemeClr val="accent4">
                    <a:lumMod val="75000"/>
                  </a:schemeClr>
                </a:solidFill>
              </a:rPr>
              <a:t>Борьба со </a:t>
            </a:r>
            <a:r>
              <a:rPr lang="ru-RU" altLang="ru-RU" b="1" dirty="0" smtClean="0">
                <a:solidFill>
                  <a:schemeClr val="accent4">
                    <a:lumMod val="75000"/>
                  </a:schemeClr>
                </a:solidFill>
              </a:rPr>
              <a:t>слюнотечением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Работа над дыханием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Работа над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голосоподачей</a:t>
            </a:r>
            <a:r>
              <a:rPr lang="ru-RU" i="1" dirty="0"/>
              <a:t>(н</a:t>
            </a:r>
            <a:r>
              <a:rPr lang="ru-RU" altLang="ru-RU" i="1" dirty="0"/>
              <a:t>ормальное голосообразование возможно в том случае, если ребенок может открывать и закрывать рот, опускать нижнюю челюсть, имитировать жевательные движения</a:t>
            </a:r>
            <a:r>
              <a:rPr lang="ru-RU" altLang="ru-RU" i="1" dirty="0" smtClean="0"/>
              <a:t>)</a:t>
            </a:r>
            <a:endParaRPr lang="ru-RU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Постановка звуков</a:t>
            </a:r>
            <a:endParaRPr lang="ru-RU" altLang="ru-RU" sz="2000" i="1" dirty="0" smtClean="0"/>
          </a:p>
          <a:p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Развитие познавательных функций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8206" y="228600"/>
            <a:ext cx="7986713" cy="9540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3200" b="1" dirty="0">
                <a:solidFill>
                  <a:srgbClr val="A0C75C"/>
                </a:solidFill>
              </a:rPr>
              <a:t>Структура индивидуального </a:t>
            </a:r>
            <a:r>
              <a:rPr lang="ru-RU" altLang="ru-RU" sz="3200" b="1" dirty="0" smtClean="0">
                <a:solidFill>
                  <a:srgbClr val="A0C75C"/>
                </a:solidFill>
              </a:rPr>
              <a:t>занятия:</a:t>
            </a:r>
            <a:endParaRPr lang="ru-RU" altLang="ru-RU" sz="3200" b="1" dirty="0">
              <a:solidFill>
                <a:srgbClr val="A0C75C"/>
              </a:solidFill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65899" y="1482726"/>
            <a:ext cx="4940101" cy="5122863"/>
          </a:xfrm>
        </p:spPr>
        <p:txBody>
          <a:bodyPr>
            <a:normAutofit fontScale="92500"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>
                <a:latin typeface="+mj-lt"/>
              </a:rPr>
              <a:t>дыхательная гимнастика;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>
                <a:latin typeface="+mj-lt"/>
              </a:rPr>
              <a:t>логопедический массаж;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>
                <a:latin typeface="+mj-lt"/>
              </a:rPr>
              <a:t>при необходимости - выбор рефлекс запрещающей позиции;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>
                <a:latin typeface="+mj-lt"/>
              </a:rPr>
              <a:t>артикуляционная гимнастика;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>
                <a:latin typeface="+mj-lt"/>
              </a:rPr>
              <a:t>постановка звука;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>
                <a:latin typeface="+mj-lt"/>
              </a:rPr>
              <a:t>развитие фонематического восприятия, дифференциация звуков, близких по артикуляции;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400" dirty="0">
                <a:latin typeface="+mj-lt"/>
              </a:rPr>
              <a:t>развитие познавательных функций, лексико-грамматической стороны речи, связной речи.</a:t>
            </a:r>
          </a:p>
        </p:txBody>
      </p:sp>
      <p:pic>
        <p:nvPicPr>
          <p:cNvPr id="64515" name="Picture 2" descr="&amp;Ncy;&amp;Ocy;&amp;Vcy;&amp;Acy;&amp;YAcy; &amp;Kcy;&amp;Lcy;&amp;Icy;&amp;Ncy;&amp;Icy;&amp;Kcy;&amp;Acy; &amp;mcy;&amp;iecy;&amp;dcy;&amp;icy;&amp;tscy;&amp;icy;&amp;ncy;&amp;scy;&amp;kcy;&amp;icy;&amp;jcy; &amp;tscy;&amp;iecy;&amp;ncy;&amp;tcy;&amp;r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8221" y="1482727"/>
            <a:ext cx="3647679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18680" y="280990"/>
            <a:ext cx="7492703" cy="9493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0468D9"/>
                </a:solidFill>
              </a:rPr>
              <a:t>Профилактика дизартрии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17006" y="1246188"/>
            <a:ext cx="7599391" cy="4792662"/>
          </a:xfrm>
        </p:spPr>
        <p:txBody>
          <a:bodyPr>
            <a:normAutofit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400" b="1" dirty="0" smtClean="0">
                <a:latin typeface="+mj-lt"/>
              </a:rPr>
              <a:t>Профилактические </a:t>
            </a:r>
            <a:r>
              <a:rPr lang="ru-RU" altLang="ru-RU" sz="2400" b="1" dirty="0">
                <a:latin typeface="+mj-lt"/>
              </a:rPr>
              <a:t>осмотры детей: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100" dirty="0">
                <a:latin typeface="+mj-lt"/>
              </a:rPr>
              <a:t>первых лет жизни с перинатальной патологией,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100" dirty="0">
                <a:latin typeface="+mj-lt"/>
              </a:rPr>
              <a:t>детей группы риска, т.е. детей, не имеющих признаков поражения мозга, но у которых отмечалась патология со стороны нервной системы в первые месяцы жизни,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100" dirty="0">
                <a:latin typeface="+mj-lt"/>
              </a:rPr>
              <a:t>детей, которые родились в асфиксии,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100" dirty="0">
                <a:latin typeface="+mj-lt"/>
              </a:rPr>
              <a:t>детей, которые родились от патологически протекавшей беременности и т. д.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400" i="1" dirty="0">
                <a:latin typeface="+mj-lt"/>
              </a:rPr>
              <a:t>Врач и логопед дают обоснованные рекомендации родителям по лечению, обучению, воспитанию детей, по развитию артикуляционной моторики.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Дизартрия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нарушение </a:t>
            </a:r>
            <a:r>
              <a:rPr lang="ru-RU" dirty="0" err="1"/>
              <a:t>звукопроизносительной</a:t>
            </a:r>
            <a:r>
              <a:rPr lang="ru-RU" dirty="0"/>
              <a:t> стороны речи, обусловленное органической недостаточностью иннервации речевого аппарата.</a:t>
            </a:r>
            <a:br>
              <a:rPr lang="ru-RU" dirty="0"/>
            </a:br>
            <a:endParaRPr lang="ru-RU" dirty="0" smtClean="0"/>
          </a:p>
          <a:p>
            <a:r>
              <a:rPr lang="ru-RU" dirty="0"/>
              <a:t>Это неврологический термин, т.к. возникает дизартрия при нарушении функции черепно-мозговых нервов нижнего отдела ствола, ответственных за артикуляцию.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44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ru-RU" b="1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Формы дизартрии:</a:t>
            </a:r>
            <a:br>
              <a:rPr lang="ru-RU" b="1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i="1" dirty="0">
                <a:solidFill>
                  <a:srgbClr val="444444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i="1" dirty="0">
                <a:solidFill>
                  <a:srgbClr val="444444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-бульбарная,</a:t>
            </a:r>
            <a:r>
              <a:rPr lang="ru-RU" i="1" dirty="0">
                <a:solidFill>
                  <a:srgbClr val="C00000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-псевдобульбарная,</a:t>
            </a:r>
            <a:b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-подкорковая (экстрапирамидная, </a:t>
            </a:r>
            <a:r>
              <a:rPr lang="ru-RU" i="1" dirty="0" err="1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гиперкинетическая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b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-корковая,</a:t>
            </a:r>
            <a:r>
              <a:rPr lang="ru-RU" i="1" dirty="0">
                <a:solidFill>
                  <a:srgbClr val="C00000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-мозжечковая;</a:t>
            </a:r>
            <a:b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-так называемая </a:t>
            </a:r>
            <a:r>
              <a:rPr lang="ru-RU" i="1" dirty="0">
                <a:solidFill>
                  <a:srgbClr val="C00000"/>
                </a:solidFill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стертая</a:t>
            </a:r>
            <a:r>
              <a:rPr lang="ru-RU" i="1" dirty="0">
                <a:solidFill>
                  <a:srgbClr val="C00000"/>
                </a:solidFill>
                <a:latin typeface="Calibri"/>
                <a:ea typeface="Times New Roman" pitchFamily="18" charset="0"/>
                <a:cs typeface="Arial" pitchFamily="34" charset="0"/>
              </a:rPr>
              <a:t>”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форма</a:t>
            </a:r>
            <a:r>
              <a:rPr lang="ru-RU" i="1" dirty="0">
                <a:solidFill>
                  <a:srgbClr val="C00000"/>
                </a:solidFill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дизартрии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883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0" y="2388358"/>
            <a:ext cx="8318203" cy="1016831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2800" dirty="0" smtClean="0">
                <a:solidFill>
                  <a:srgbClr val="7030A0"/>
                </a:solidFill>
              </a:rPr>
              <a:t/>
            </a:r>
            <a:br>
              <a:rPr lang="ru-RU" altLang="ru-RU" sz="2800" dirty="0" smtClean="0">
                <a:solidFill>
                  <a:srgbClr val="7030A0"/>
                </a:solidFill>
              </a:rPr>
            </a:br>
            <a:r>
              <a:rPr lang="ru-RU" altLang="ru-RU" sz="2800" dirty="0" smtClean="0">
                <a:solidFill>
                  <a:srgbClr val="7030A0"/>
                </a:solidFill>
              </a:rPr>
              <a:t/>
            </a:r>
            <a:br>
              <a:rPr lang="ru-RU" altLang="ru-RU" sz="2800" dirty="0" smtClean="0">
                <a:solidFill>
                  <a:srgbClr val="7030A0"/>
                </a:solidFill>
              </a:rPr>
            </a:br>
            <a:r>
              <a:rPr lang="ru-RU" altLang="ru-RU" sz="2800" b="1" dirty="0">
                <a:solidFill>
                  <a:srgbClr val="7030A0"/>
                </a:solidFill>
              </a:rPr>
              <a:t>К</a:t>
            </a:r>
            <a:r>
              <a:rPr lang="ru-RU" altLang="ru-RU" sz="2800" b="1" dirty="0" smtClean="0">
                <a:solidFill>
                  <a:srgbClr val="7030A0"/>
                </a:solidFill>
              </a:rPr>
              <a:t>омплексный подход при устранении дизартрии включает в себя три блока:</a:t>
            </a:r>
            <a:endParaRPr lang="ru-RU" altLang="ru-RU" sz="2800" b="1" dirty="0">
              <a:solidFill>
                <a:srgbClr val="7030A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02595" y="3810002"/>
            <a:ext cx="6500813" cy="2193925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>
                <a:latin typeface="+mj-lt"/>
              </a:rPr>
              <a:t>Первый блок - </a:t>
            </a:r>
            <a:r>
              <a:rPr lang="ru-RU" altLang="ru-RU" sz="2800" dirty="0">
                <a:solidFill>
                  <a:schemeClr val="accent2"/>
                </a:solidFill>
                <a:latin typeface="+mj-lt"/>
              </a:rPr>
              <a:t>медицинский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>
                <a:latin typeface="+mj-lt"/>
              </a:rPr>
              <a:t>Второй блок - </a:t>
            </a:r>
            <a:r>
              <a:rPr lang="ru-RU" altLang="ru-RU" sz="2800" dirty="0">
                <a:solidFill>
                  <a:schemeClr val="accent2"/>
                </a:solidFill>
                <a:latin typeface="+mj-lt"/>
              </a:rPr>
              <a:t>психолого-педагогический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>
                <a:latin typeface="+mj-lt"/>
              </a:rPr>
              <a:t>Третий блок - </a:t>
            </a:r>
            <a:r>
              <a:rPr lang="ru-RU" altLang="ru-RU" sz="2800" dirty="0">
                <a:solidFill>
                  <a:schemeClr val="accent2"/>
                </a:solidFill>
                <a:latin typeface="+mj-lt"/>
              </a:rPr>
              <a:t>логопедическая работа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68991" y="395785"/>
            <a:ext cx="78474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Коррекционная работа при дизартрии осуществляется на основе комплексного подхода, в зависимости от формы дизартрии, уровня речевого развития  и возраста ребенка.</a:t>
            </a:r>
            <a:br>
              <a:rPr lang="ru-RU" alt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b="1" dirty="0">
                <a:solidFill>
                  <a:schemeClr val="accent2"/>
                </a:solidFill>
              </a:rPr>
              <a:t>Первый блок (медицинский)</a:t>
            </a:r>
            <a:r>
              <a:rPr lang="ru-RU" altLang="ru-RU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20876" y="2057402"/>
            <a:ext cx="6756201" cy="4024313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b="1" i="1" dirty="0">
                <a:latin typeface="+mj-lt"/>
              </a:rPr>
              <a:t>Содержание определяет врач-невролог, он назначает</a:t>
            </a:r>
            <a:r>
              <a:rPr lang="ru-RU" altLang="ru-RU" sz="2800" i="1" dirty="0">
                <a:latin typeface="+mj-lt"/>
              </a:rPr>
              <a:t>: </a:t>
            </a:r>
            <a:endParaRPr lang="ru-RU" altLang="ru-RU" sz="2800" i="1" dirty="0" smtClean="0">
              <a:latin typeface="+mj-lt"/>
            </a:endParaRPr>
          </a:p>
          <a:p>
            <a:pPr marL="365760" indent="-283464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altLang="ru-RU" sz="2800" i="1" dirty="0">
              <a:latin typeface="+mj-lt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>
                <a:latin typeface="+mj-lt"/>
              </a:rPr>
              <a:t>медикаментозные </a:t>
            </a:r>
            <a:r>
              <a:rPr lang="ru-RU" altLang="ru-RU" sz="2800" dirty="0" smtClean="0">
                <a:latin typeface="+mj-lt"/>
              </a:rPr>
              <a:t>средства</a:t>
            </a:r>
            <a:endParaRPr lang="ru-RU" altLang="ru-RU" sz="2800" dirty="0">
              <a:latin typeface="+mj-lt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 smtClean="0">
                <a:latin typeface="+mj-lt"/>
              </a:rPr>
              <a:t>ЛФК</a:t>
            </a:r>
            <a:endParaRPr lang="ru-RU" altLang="ru-RU" sz="2800" dirty="0">
              <a:latin typeface="+mj-lt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 smtClean="0">
                <a:latin typeface="+mj-lt"/>
              </a:rPr>
              <a:t>массаж</a:t>
            </a:r>
            <a:endParaRPr lang="ru-RU" altLang="ru-RU" sz="2800" dirty="0">
              <a:latin typeface="+mj-lt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 smtClean="0">
                <a:latin typeface="+mj-lt"/>
              </a:rPr>
              <a:t>рефлексотерапию</a:t>
            </a:r>
            <a:endParaRPr lang="ru-RU" altLang="ru-RU" sz="2800" dirty="0">
              <a:latin typeface="+mj-lt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 smtClean="0">
                <a:latin typeface="+mj-lt"/>
              </a:rPr>
              <a:t>физиотерапию</a:t>
            </a:r>
            <a:endParaRPr lang="ru-RU" altLang="ru-RU" sz="2800" dirty="0">
              <a:latin typeface="+mj-lt"/>
            </a:endParaRPr>
          </a:p>
        </p:txBody>
      </p:sp>
      <p:pic>
        <p:nvPicPr>
          <p:cNvPr id="16387" name="Picture 2" descr="&amp;Pcy;&amp;ocy;&amp;lcy;&amp;icy;&amp;kcy;&amp;lcy;&amp;icy;&amp;ncy;&amp;icy;&amp;kcy;&amp;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65382" y="2803525"/>
            <a:ext cx="3024682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613" y="355600"/>
            <a:ext cx="8451056" cy="102282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3600" b="1" dirty="0" smtClean="0">
                <a:solidFill>
                  <a:schemeClr val="accent2"/>
                </a:solidFill>
              </a:rPr>
              <a:t>Второй блок </a:t>
            </a:r>
            <a:r>
              <a:rPr lang="ru-RU" altLang="ru-RU" sz="3600" b="1" dirty="0">
                <a:solidFill>
                  <a:schemeClr val="accent2"/>
                </a:solidFill>
              </a:rPr>
              <a:t>(</a:t>
            </a:r>
            <a:r>
              <a:rPr lang="ru-RU" altLang="ru-RU" sz="3600" b="1" dirty="0" smtClean="0">
                <a:solidFill>
                  <a:schemeClr val="accent2"/>
                </a:solidFill>
              </a:rPr>
              <a:t>психолого-педагогический) </a:t>
            </a:r>
            <a:endParaRPr lang="ru-RU" altLang="ru-RU" sz="3600" b="1" dirty="0">
              <a:solidFill>
                <a:schemeClr val="accent2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97431" y="1463225"/>
            <a:ext cx="8073132" cy="3357562"/>
          </a:xfrm>
        </p:spPr>
        <p:txBody>
          <a:bodyPr>
            <a:noAutofit/>
          </a:bodyPr>
          <a:lstStyle/>
          <a:p>
            <a:pPr marL="365760" indent="-283464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b="1" i="1" dirty="0" smtClean="0">
                <a:latin typeface="+mj-lt"/>
              </a:rPr>
              <a:t>Основные направления работы включают развитие</a:t>
            </a:r>
            <a:r>
              <a:rPr lang="ru-RU" altLang="ru-RU" sz="2800" i="1" dirty="0" smtClean="0">
                <a:latin typeface="+mj-lt"/>
              </a:rPr>
              <a:t>:</a:t>
            </a:r>
            <a:endParaRPr lang="ru-RU" altLang="ru-RU" sz="2800" i="1" dirty="0">
              <a:latin typeface="+mj-lt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>
                <a:latin typeface="+mj-lt"/>
              </a:rPr>
              <a:t>слухового восприятия, фонематического слуха.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>
                <a:latin typeface="+mj-lt"/>
              </a:rPr>
              <a:t>зрительного восприятия,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 err="1">
                <a:latin typeface="+mj-lt"/>
              </a:rPr>
              <a:t>стереогноза</a:t>
            </a:r>
            <a:r>
              <a:rPr lang="ru-RU" altLang="ru-RU" sz="2800" dirty="0">
                <a:latin typeface="+mj-lt"/>
              </a:rPr>
              <a:t> ( узнавание предметов на ощупь),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>
                <a:latin typeface="+mj-lt"/>
              </a:rPr>
              <a:t>пространственных представлений, конструктивного </a:t>
            </a:r>
            <a:r>
              <a:rPr lang="ru-RU" altLang="ru-RU" sz="2800" dirty="0" err="1">
                <a:latin typeface="+mj-lt"/>
              </a:rPr>
              <a:t>праксиса</a:t>
            </a:r>
            <a:r>
              <a:rPr lang="ru-RU" altLang="ru-RU" sz="2800" dirty="0">
                <a:latin typeface="+mj-lt"/>
              </a:rPr>
              <a:t>, графических навыков,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dirty="0">
                <a:latin typeface="+mj-lt"/>
              </a:rPr>
              <a:t>внимания, памяти, мышления.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019" y="601663"/>
            <a:ext cx="8182769" cy="12938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3600" b="1" dirty="0">
                <a:solidFill>
                  <a:schemeClr val="accent2"/>
                </a:solidFill>
              </a:rPr>
              <a:t>Третий блок </a:t>
            </a:r>
            <a:br>
              <a:rPr lang="ru-RU" altLang="ru-RU" sz="3600" b="1" dirty="0">
                <a:solidFill>
                  <a:schemeClr val="accent2"/>
                </a:solidFill>
              </a:rPr>
            </a:br>
            <a:r>
              <a:rPr lang="ru-RU" altLang="ru-RU" sz="3600" b="1" dirty="0" smtClean="0">
                <a:solidFill>
                  <a:schemeClr val="accent2"/>
                </a:solidFill>
              </a:rPr>
              <a:t>(логопедическая работа)</a:t>
            </a:r>
            <a:endParaRPr lang="ru-RU" altLang="ru-RU" sz="3600" b="1" dirty="0">
              <a:solidFill>
                <a:schemeClr val="accent2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2832" y="2178052"/>
            <a:ext cx="8723214" cy="4024313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altLang="ru-RU" sz="2800" b="1" i="1" dirty="0" smtClean="0">
                <a:latin typeface="+mj-lt"/>
              </a:rPr>
              <a:t>Включается в себя несколько этапов:</a:t>
            </a:r>
            <a:endParaRPr lang="ru-RU" altLang="ru-RU" sz="2800" b="1" i="1" dirty="0">
              <a:latin typeface="+mj-lt"/>
            </a:endParaRP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Первый этап</a:t>
            </a:r>
            <a:r>
              <a:rPr lang="ru-RU" altLang="ru-RU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ru-RU" altLang="ru-RU" sz="2800" dirty="0">
                <a:latin typeface="+mj-lt"/>
              </a:rPr>
              <a:t>– </a:t>
            </a:r>
            <a:r>
              <a:rPr lang="ru-RU" altLang="ru-RU" sz="2800" dirty="0" smtClean="0">
                <a:latin typeface="+mj-lt"/>
              </a:rPr>
              <a:t>подготовительный</a:t>
            </a:r>
            <a:endParaRPr lang="ru-RU" altLang="ru-RU" sz="2800" dirty="0">
              <a:latin typeface="+mj-lt"/>
            </a:endParaRP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Второй этап</a:t>
            </a:r>
            <a:r>
              <a:rPr lang="ru-RU" altLang="ru-RU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ru-RU" altLang="ru-RU" sz="2800" b="1" dirty="0">
                <a:latin typeface="+mj-lt"/>
              </a:rPr>
              <a:t>– </a:t>
            </a:r>
            <a:r>
              <a:rPr lang="ru-RU" altLang="ru-RU" sz="2800" dirty="0">
                <a:latin typeface="+mj-lt"/>
              </a:rPr>
              <a:t>выработка новых произносительных умений и навыков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Третий </a:t>
            </a:r>
            <a:r>
              <a:rPr lang="ru-RU" alt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этап </a:t>
            </a:r>
            <a:r>
              <a:rPr lang="ru-RU" altLang="ru-RU" sz="2800" dirty="0">
                <a:latin typeface="+mj-lt"/>
              </a:rPr>
              <a:t>выработка коммуникативных умений и навыков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Четвертый этап</a:t>
            </a:r>
            <a:r>
              <a:rPr lang="ru-RU" altLang="ru-RU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ru-RU" altLang="ru-RU" sz="2800" dirty="0">
                <a:latin typeface="+mj-lt"/>
              </a:rPr>
              <a:t>- предупреждение или преодоление вторичных нарушений при дизартрии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Пятый этап </a:t>
            </a:r>
            <a:r>
              <a:rPr lang="ru-RU" altLang="ru-RU" sz="2800" b="1" dirty="0">
                <a:latin typeface="+mj-lt"/>
              </a:rPr>
              <a:t>- </a:t>
            </a:r>
            <a:r>
              <a:rPr lang="ru-RU" altLang="ru-RU" sz="2800" dirty="0">
                <a:latin typeface="+mj-lt"/>
              </a:rPr>
              <a:t>подготовка детей к обучению в школе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6324" y="441325"/>
            <a:ext cx="8341420" cy="97313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Первый этап логопедической работы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altLang="ru-RU" sz="32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/>
            </a:r>
            <a:br>
              <a:rPr lang="ru-RU" altLang="ru-RU" sz="32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</a:br>
            <a:r>
              <a:rPr lang="ru-RU" altLang="ru-RU" sz="32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(подготовительный)</a:t>
            </a:r>
            <a:endParaRPr lang="ru-RU" altLang="ru-RU" sz="3200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90526" y="1673225"/>
            <a:ext cx="7599759" cy="43957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i="1" dirty="0" smtClean="0">
                <a:latin typeface="Arial" charset="0"/>
                <a:cs typeface="Arial" charset="0"/>
              </a:rPr>
              <a:t>Направления работы:</a:t>
            </a:r>
          </a:p>
          <a:p>
            <a:pPr>
              <a:lnSpc>
                <a:spcPct val="90000"/>
              </a:lnSpc>
            </a:pPr>
            <a:r>
              <a:rPr lang="ru-RU" altLang="ru-RU" sz="2800" b="1" dirty="0" smtClean="0">
                <a:latin typeface="Arial" charset="0"/>
                <a:cs typeface="Arial" charset="0"/>
              </a:rPr>
              <a:t>Нормализация</a:t>
            </a:r>
            <a:r>
              <a:rPr lang="ru-RU" altLang="ru-RU" sz="2800" dirty="0" smtClean="0">
                <a:latin typeface="Arial" charset="0"/>
                <a:cs typeface="Arial" charset="0"/>
              </a:rPr>
              <a:t> мышечного тонуса, мимической и артикуляционной мускулатуры с  использованием </a:t>
            </a:r>
            <a:r>
              <a:rPr lang="ru-RU" altLang="ru-RU" sz="2800" b="1" dirty="0" smtClean="0">
                <a:latin typeface="Arial" charset="0"/>
                <a:cs typeface="Arial" charset="0"/>
              </a:rPr>
              <a:t>логопедического массажа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>
                <a:latin typeface="Arial" charset="0"/>
                <a:cs typeface="Arial" charset="0"/>
              </a:rPr>
              <a:t>Нормализация моторики артикуляционного аппарата 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>
                <a:latin typeface="Arial" charset="0"/>
                <a:cs typeface="Arial" charset="0"/>
              </a:rPr>
              <a:t>Нормализация голоса 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>
                <a:latin typeface="Arial" charset="0"/>
                <a:cs typeface="Arial" charset="0"/>
              </a:rPr>
              <a:t>Нормализация речевого дыхания 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>
                <a:latin typeface="Arial" charset="0"/>
                <a:cs typeface="Arial" charset="0"/>
              </a:rPr>
              <a:t>Нормализация просодики 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>
                <a:latin typeface="Arial" charset="0"/>
                <a:cs typeface="Arial" charset="0"/>
              </a:rPr>
              <a:t>Нормализация мелкой моторики рук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48421" y="509590"/>
            <a:ext cx="7362429" cy="6762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Второй этап логопедической работы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06005" y="1377952"/>
            <a:ext cx="8465245" cy="5006975"/>
          </a:xfrm>
        </p:spPr>
        <p:txBody>
          <a:bodyPr>
            <a:noAutofit/>
          </a:bodyPr>
          <a:lstStyle/>
          <a:p>
            <a:pPr marL="609600" indent="-6096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Продолжение упражнений первого этапа </a:t>
            </a:r>
          </a:p>
          <a:p>
            <a:pPr marL="609600" indent="-6096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b="1" dirty="0">
                <a:latin typeface="Arial" pitchFamily="34" charset="0"/>
                <a:cs typeface="Arial" pitchFamily="34" charset="0"/>
              </a:rPr>
              <a:t>Выработка основных артикуляционных укладов </a:t>
            </a:r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Работа 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по коррекции нарушений произносительной стороны речи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включает: </a:t>
            </a:r>
          </a:p>
          <a:p>
            <a:pPr marL="893763" indent="-263525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развитие фонематического слуха;</a:t>
            </a:r>
          </a:p>
          <a:p>
            <a:pPr marL="893763" indent="-263525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вызывание конкретного звука;</a:t>
            </a:r>
          </a:p>
          <a:p>
            <a:pPr marL="893763" indent="-263525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закрепление вызванного звука, его автоматизация;</a:t>
            </a:r>
          </a:p>
          <a:p>
            <a:pPr marL="893763" indent="-263525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>
                <a:latin typeface="Arial" pitchFamily="34" charset="0"/>
                <a:cs typeface="Arial" pitchFamily="34" charset="0"/>
              </a:rPr>
              <a:t>дифференциация поставленного звука в произношении с оппозиционными фонемами.</a:t>
            </a:r>
          </a:p>
          <a:p>
            <a:pPr marL="609600" indent="-60960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altLang="ru-RU" sz="2800" b="1" i="1" dirty="0">
                <a:latin typeface="Arial" pitchFamily="34" charset="0"/>
                <a:cs typeface="Arial" pitchFamily="34" charset="0"/>
              </a:rPr>
              <a:t>Последовательность постановки звуков – индивидуальна.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917</TotalTime>
  <Words>614</Words>
  <Application>Microsoft Office PowerPoint</Application>
  <PresentationFormat>Лист A4 (210x297 мм)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Коррекционная работа  при дизартрии</vt:lpstr>
      <vt:lpstr>Дизартрия</vt:lpstr>
      <vt:lpstr>Формы дизартрии: </vt:lpstr>
      <vt:lpstr>  Комплексный подход при устранении дизартрии включает в себя три блока:</vt:lpstr>
      <vt:lpstr>Первый блок (медицинский) </vt:lpstr>
      <vt:lpstr>Второй блок (психолого-педагогический) </vt:lpstr>
      <vt:lpstr>Третий блок  (логопедическая работа)</vt:lpstr>
      <vt:lpstr>Первый этап логопедической работы  (подготовительный)</vt:lpstr>
      <vt:lpstr>Второй этап логопедической работы </vt:lpstr>
      <vt:lpstr>Третий этап логопедической работы </vt:lpstr>
      <vt:lpstr>Четвертый этап логопедической работы </vt:lpstr>
      <vt:lpstr>Пятый этап логопедической работы </vt:lpstr>
      <vt:lpstr>Совместная работа логопеда, воспитателей и родителей</vt:lpstr>
      <vt:lpstr> </vt:lpstr>
      <vt:lpstr>Структура индивидуального занятия:</vt:lpstr>
      <vt:lpstr>Профилактика дизартрии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коррекционно – педагогической работы при дизартрии</dc:title>
  <dc:creator>Карина Довгань</dc:creator>
  <cp:lastModifiedBy>user</cp:lastModifiedBy>
  <cp:revision>51</cp:revision>
  <dcterms:created xsi:type="dcterms:W3CDTF">2015-03-25T07:53:48Z</dcterms:created>
  <dcterms:modified xsi:type="dcterms:W3CDTF">2019-02-14T19:50:50Z</dcterms:modified>
</cp:coreProperties>
</file>