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1" r:id="rId18"/>
    <p:sldId id="276" r:id="rId19"/>
    <p:sldId id="277" r:id="rId20"/>
    <p:sldId id="281" r:id="rId21"/>
    <p:sldId id="280" r:id="rId22"/>
    <p:sldId id="279" r:id="rId23"/>
    <p:sldId id="270" r:id="rId24"/>
    <p:sldId id="282" r:id="rId25"/>
    <p:sldId id="272" r:id="rId26"/>
    <p:sldId id="284" r:id="rId27"/>
    <p:sldId id="278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Занимательный</a:t>
            </a:r>
            <a:r>
              <a:rPr lang="ru-RU" b="1" dirty="0"/>
              <a:t>, полезный </a:t>
            </a:r>
            <a:r>
              <a:rPr lang="ru-RU" b="1" dirty="0" err="1"/>
              <a:t>синквейн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0963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600" b="1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Информационно-творческий проект</a:t>
            </a:r>
          </a:p>
          <a:p>
            <a:pPr>
              <a:lnSpc>
                <a:spcPct val="110000"/>
              </a:lnSpc>
            </a:pPr>
            <a:r>
              <a:rPr lang="ru-RU" sz="2600" b="1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с детьми старшего дошкольного </a:t>
            </a:r>
            <a:r>
              <a:rPr lang="ru-RU" sz="2600" b="1" dirty="0" smtClean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возраста</a:t>
            </a:r>
          </a:p>
          <a:p>
            <a:pPr>
              <a:lnSpc>
                <a:spcPct val="110000"/>
              </a:lnSpc>
            </a:pPr>
            <a:endParaRPr lang="ru-RU" sz="2600" b="1" dirty="0">
              <a:solidFill>
                <a:srgbClr val="7030A0"/>
              </a:solidFill>
              <a:latin typeface="+mj-lt"/>
              <a:ea typeface="Calibri"/>
              <a:cs typeface="Times New Roman"/>
            </a:endParaRPr>
          </a:p>
          <a:p>
            <a:pPr algn="r">
              <a:lnSpc>
                <a:spcPct val="110000"/>
              </a:lnSpc>
            </a:pPr>
            <a:r>
              <a:rPr lang="ru-RU" sz="2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Подготовил: учитель-логопед</a:t>
            </a:r>
          </a:p>
          <a:p>
            <a:pPr algn="r">
              <a:lnSpc>
                <a:spcPct val="110000"/>
              </a:lnSpc>
            </a:pPr>
            <a:r>
              <a:rPr lang="ru-RU" sz="2600" b="1" dirty="0" err="1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Шамина</a:t>
            </a:r>
            <a:r>
              <a:rPr lang="ru-RU" sz="2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Л.Н.</a:t>
            </a:r>
            <a:endParaRPr lang="ru-RU" sz="2600" b="1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26.04.2018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136904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дошкольное образовательное учреждение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детский сад «Росинка»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44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6696" y="274638"/>
            <a:ext cx="720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педагогов:</a:t>
            </a:r>
          </a:p>
          <a:p>
            <a:r>
              <a:rPr lang="ru-RU" dirty="0"/>
              <a:t>Разработаны сценарии мероприятий совместной деятельности педагогов и детей, педагогов и родителей.</a:t>
            </a:r>
          </a:p>
          <a:p>
            <a:r>
              <a:rPr lang="ru-RU" dirty="0"/>
              <a:t>Осуществлен подбор литературы по теме, оформлен необходимый иллюстративный </a:t>
            </a:r>
            <a:r>
              <a:rPr lang="ru-RU" dirty="0" smtClean="0"/>
              <a:t>материал.</a:t>
            </a:r>
            <a:endParaRPr lang="ru-RU" dirty="0"/>
          </a:p>
          <a:p>
            <a:r>
              <a:rPr lang="ru-RU" dirty="0"/>
              <a:t>Составлена картотека разнообразных игр по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0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4728" y="274638"/>
            <a:ext cx="28803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родителей:</a:t>
            </a:r>
          </a:p>
          <a:p>
            <a:r>
              <a:rPr lang="ru-RU" dirty="0"/>
              <a:t> </a:t>
            </a:r>
            <a:r>
              <a:rPr lang="ru-RU" dirty="0" smtClean="0"/>
              <a:t>сформировано </a:t>
            </a:r>
            <a:r>
              <a:rPr lang="ru-RU" dirty="0"/>
              <a:t>представление о методике составления </a:t>
            </a:r>
            <a:r>
              <a:rPr lang="ru-RU" dirty="0" err="1"/>
              <a:t>синквейна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владеют </a:t>
            </a:r>
            <a:r>
              <a:rPr lang="ru-RU" dirty="0"/>
              <a:t>навыками составления </a:t>
            </a:r>
            <a:r>
              <a:rPr lang="ru-RU" dirty="0" err="1" smtClean="0"/>
              <a:t>синквейна</a:t>
            </a:r>
            <a:r>
              <a:rPr lang="ru-RU" dirty="0" smtClean="0"/>
              <a:t>,</a:t>
            </a:r>
          </a:p>
          <a:p>
            <a:r>
              <a:rPr lang="ru-RU" dirty="0"/>
              <a:t>п</a:t>
            </a:r>
            <a:r>
              <a:rPr lang="ru-RU" dirty="0" smtClean="0"/>
              <a:t>омогают своим детям овладеть навыком составления </a:t>
            </a:r>
            <a:r>
              <a:rPr lang="ru-RU" dirty="0" err="1" smtClean="0"/>
              <a:t>синквейна</a:t>
            </a:r>
            <a:r>
              <a:rPr lang="ru-RU" dirty="0" smtClean="0"/>
              <a:t> в совместной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6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Ресурсное обеспечение проекта: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информационные </a:t>
            </a:r>
            <a:r>
              <a:rPr lang="ru-RU" dirty="0"/>
              <a:t>ресурсы (методическая и художественная литература, информация из интернета);</a:t>
            </a:r>
          </a:p>
          <a:p>
            <a:r>
              <a:rPr lang="ru-RU" dirty="0" smtClean="0"/>
              <a:t>наглядные </a:t>
            </a:r>
            <a:r>
              <a:rPr lang="ru-RU" dirty="0"/>
              <a:t>ресурсы (иллюстрации, карточки по лексическим темам, презентация );</a:t>
            </a:r>
          </a:p>
          <a:p>
            <a:r>
              <a:rPr lang="ru-RU" dirty="0" smtClean="0"/>
              <a:t>материально-технические </a:t>
            </a:r>
            <a:r>
              <a:rPr lang="ru-RU" dirty="0"/>
              <a:t>(дидактические, настольно-печатные игры, оборудование для рисования, ноутбук, проектор, магнитофон, фотоаппарат).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реализации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Подготовительный </a:t>
            </a:r>
          </a:p>
          <a:p>
            <a:r>
              <a:rPr lang="ru-RU" dirty="0" smtClean="0"/>
              <a:t>Диагностика уровня речевого развития детей.</a:t>
            </a:r>
          </a:p>
          <a:p>
            <a:r>
              <a:rPr lang="ru-RU" dirty="0" smtClean="0"/>
              <a:t>Изучение, подбор литературы по теме.</a:t>
            </a:r>
          </a:p>
          <a:p>
            <a:r>
              <a:rPr lang="ru-RU" dirty="0" smtClean="0"/>
              <a:t>Ознакомление родителей с целью, задачами проекта (мастер-класс с практической частью, информация на стендах и сайте).</a:t>
            </a:r>
          </a:p>
          <a:p>
            <a:r>
              <a:rPr lang="ru-RU" dirty="0" smtClean="0"/>
              <a:t>Консультирование педагогов по теме.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8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Мастер-класс для родителей</a:t>
            </a:r>
            <a:endParaRPr lang="ru-RU" b="1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41335" cy="374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4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Мастер-класс для родителей</a:t>
            </a:r>
            <a:endParaRPr lang="ru-RU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871661" cy="32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9884"/>
            <a:ext cx="4323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8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Деятельностный</a:t>
            </a:r>
            <a:r>
              <a:rPr lang="ru-RU" b="1" dirty="0" smtClean="0"/>
              <a:t> (практический)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навыка составления </a:t>
            </a:r>
            <a:r>
              <a:rPr lang="ru-RU" dirty="0" err="1" smtClean="0"/>
              <a:t>синквейна</a:t>
            </a:r>
            <a:r>
              <a:rPr lang="ru-RU" dirty="0" smtClean="0"/>
              <a:t> у </a:t>
            </a:r>
            <a:r>
              <a:rPr lang="ru-RU" dirty="0"/>
              <a:t>детей </a:t>
            </a:r>
            <a:r>
              <a:rPr lang="ru-RU" dirty="0" smtClean="0"/>
              <a:t>(на логопедических занятиях).</a:t>
            </a:r>
          </a:p>
          <a:p>
            <a:r>
              <a:rPr lang="ru-RU" dirty="0"/>
              <a:t>Закрепление навыка составления </a:t>
            </a:r>
            <a:r>
              <a:rPr lang="ru-RU" dirty="0" err="1"/>
              <a:t>синквейна</a:t>
            </a:r>
            <a:r>
              <a:rPr lang="ru-RU" dirty="0"/>
              <a:t> у детей </a:t>
            </a:r>
            <a:r>
              <a:rPr lang="ru-RU" dirty="0" smtClean="0"/>
              <a:t>с педагогами в саду(интеграция образовательных областей) и дома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4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Этапы работы с детьми: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001419"/>
          </a:xfrm>
        </p:spPr>
        <p:txBody>
          <a:bodyPr/>
          <a:lstStyle/>
          <a:p>
            <a:r>
              <a:rPr lang="ru-RU" b="1" dirty="0"/>
              <a:t>1.	Знакомство с понятием «слово-предмет».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8" y="1772816"/>
            <a:ext cx="3563968" cy="47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87" y="2996952"/>
            <a:ext cx="4361824" cy="33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6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562074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2.	Знакомство с понятием «слово-признак».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4135716" cy="551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5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	</a:t>
            </a:r>
            <a:r>
              <a:rPr lang="ru-RU" b="1" dirty="0"/>
              <a:t>Знакомство с понятием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слово-действие».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28" y="1700808"/>
            <a:ext cx="3467543" cy="462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5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Участники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ru-RU" dirty="0"/>
              <a:t>дети старшего возраста комбинированной группы «Светлячок», 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читель-логопед,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оспитатели,</a:t>
            </a:r>
          </a:p>
          <a:p>
            <a:r>
              <a:rPr lang="ru-RU" dirty="0"/>
              <a:t>р</a:t>
            </a:r>
            <a:r>
              <a:rPr lang="ru-RU" dirty="0" smtClean="0"/>
              <a:t>одители.</a:t>
            </a:r>
            <a:endParaRPr lang="ru-RU" dirty="0"/>
          </a:p>
          <a:p>
            <a:pPr marL="0" indent="0" algn="ctr">
              <a:buNone/>
            </a:pPr>
            <a:r>
              <a:rPr lang="ru-RU" sz="3600" b="1" dirty="0" smtClean="0"/>
              <a:t>Сроки реализации проекта:</a:t>
            </a:r>
          </a:p>
          <a:p>
            <a:pPr marL="0" indent="0" algn="ctr">
              <a:buNone/>
            </a:pPr>
            <a:r>
              <a:rPr lang="ru-RU" sz="3600" dirty="0"/>
              <a:t>д</a:t>
            </a:r>
            <a:r>
              <a:rPr lang="ru-RU" sz="3600" dirty="0" smtClean="0"/>
              <a:t>екабрь 2017 - февраль 2018 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04330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4.	Знакомство с понятием «предложение».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5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5.	Составление </a:t>
            </a:r>
            <a:r>
              <a:rPr lang="ru-RU" b="1" dirty="0" err="1"/>
              <a:t>синквейна</a:t>
            </a:r>
            <a:r>
              <a:rPr lang="ru-RU" b="1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РЫБА</a:t>
            </a:r>
          </a:p>
          <a:p>
            <a:r>
              <a:rPr lang="ru-RU" dirty="0"/>
              <a:t>Речная, чешуйчатая.</a:t>
            </a:r>
          </a:p>
          <a:p>
            <a:r>
              <a:rPr lang="ru-RU" dirty="0"/>
              <a:t>Плавает, прячется, ныряет.</a:t>
            </a:r>
          </a:p>
          <a:p>
            <a:r>
              <a:rPr lang="ru-RU" dirty="0"/>
              <a:t>Большая рыба охотится на других рыб.</a:t>
            </a:r>
          </a:p>
          <a:p>
            <a:r>
              <a:rPr lang="ru-RU" dirty="0"/>
              <a:t>Обитатель реки и моря.</a:t>
            </a:r>
          </a:p>
          <a:p>
            <a:pPr marL="0" indent="0" algn="ctr">
              <a:buNone/>
            </a:pPr>
            <a:r>
              <a:rPr lang="ru-RU" dirty="0"/>
              <a:t>(Ярослав, 6 лет)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475914" cy="46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3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80712" y="274638"/>
            <a:ext cx="864096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ВЕЛОСИПЕД</a:t>
            </a:r>
          </a:p>
          <a:p>
            <a:r>
              <a:rPr lang="ru-RU" dirty="0"/>
              <a:t>Быстрый, большой.</a:t>
            </a:r>
          </a:p>
          <a:p>
            <a:r>
              <a:rPr lang="ru-RU" dirty="0"/>
              <a:t>Едет, гоняет, катает.</a:t>
            </a:r>
          </a:p>
          <a:p>
            <a:r>
              <a:rPr lang="ru-RU" dirty="0"/>
              <a:t>Я катаюсь на велосипеде.</a:t>
            </a:r>
          </a:p>
          <a:p>
            <a:r>
              <a:rPr lang="ru-RU" dirty="0"/>
              <a:t>Транспорт.</a:t>
            </a:r>
          </a:p>
          <a:p>
            <a:pPr marL="0" indent="0" algn="ctr">
              <a:buNone/>
            </a:pPr>
            <a:r>
              <a:rPr lang="ru-RU" dirty="0"/>
              <a:t>(Ярослав, 6 лет)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66068" cy="50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48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Завершающий (итоговый):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альбома «Занимательный </a:t>
            </a:r>
            <a:r>
              <a:rPr lang="ru-RU" dirty="0" err="1" smtClean="0"/>
              <a:t>синквейн</a:t>
            </a:r>
            <a:r>
              <a:rPr lang="ru-RU" dirty="0" smtClean="0"/>
              <a:t>».</a:t>
            </a:r>
          </a:p>
          <a:p>
            <a:endParaRPr lang="ru-RU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384376" cy="447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92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Повторная диагностика.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2" y="1066448"/>
            <a:ext cx="4264040" cy="444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91531" cy="45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1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ожидаемые результаты  получены в полной мере, уровень речевого развития (связная речь, словарь, лексико-грамматические категории) стал выше.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одители и дети сплотились при совместной творческой деятельности (создание страничек для совместного альбома).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19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Вывод: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Синквейн</a:t>
            </a:r>
            <a:r>
              <a:rPr lang="ru-RU" b="1" dirty="0"/>
              <a:t> для дошкольников – это:</a:t>
            </a:r>
          </a:p>
          <a:p>
            <a:r>
              <a:rPr lang="ru-RU" dirty="0" smtClean="0"/>
              <a:t>средство </a:t>
            </a:r>
            <a:r>
              <a:rPr lang="ru-RU" dirty="0"/>
              <a:t>творческого самовыражения ребёнка;</a:t>
            </a:r>
          </a:p>
          <a:p>
            <a:r>
              <a:rPr lang="ru-RU" dirty="0" smtClean="0"/>
              <a:t>игровой </a:t>
            </a:r>
            <a:r>
              <a:rPr lang="ru-RU" dirty="0"/>
              <a:t>способ обогащения словарного запаса;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к краткому </a:t>
            </a:r>
            <a:r>
              <a:rPr lang="ru-RU" dirty="0" smtClean="0"/>
              <a:t>пересказу;</a:t>
            </a:r>
          </a:p>
          <a:p>
            <a:r>
              <a:rPr lang="ru-RU" dirty="0" smtClean="0"/>
              <a:t>владение </a:t>
            </a:r>
            <a:r>
              <a:rPr lang="ru-RU" dirty="0"/>
              <a:t>понятиями: слово-предмет (живой—неживой), </a:t>
            </a:r>
            <a:r>
              <a:rPr lang="ru-RU" dirty="0" smtClean="0"/>
              <a:t>слово-действие, слово-признак</a:t>
            </a:r>
            <a:r>
              <a:rPr lang="ru-RU" dirty="0"/>
              <a:t>;</a:t>
            </a:r>
          </a:p>
          <a:p>
            <a:r>
              <a:rPr lang="ru-RU" dirty="0" smtClean="0"/>
              <a:t>умение </a:t>
            </a:r>
            <a:r>
              <a:rPr lang="ru-RU" dirty="0"/>
              <a:t>выделять главную мысль, формулировать идею, </a:t>
            </a:r>
            <a:endParaRPr lang="ru-RU" dirty="0" smtClean="0"/>
          </a:p>
          <a:p>
            <a:r>
              <a:rPr lang="ru-RU" dirty="0" smtClean="0"/>
              <a:t>правильно </a:t>
            </a:r>
            <a:r>
              <a:rPr lang="ru-RU" dirty="0"/>
              <a:t>понимать и задавать вопросы, согласовывать слова </a:t>
            </a:r>
            <a:r>
              <a:rPr lang="ru-RU" dirty="0" smtClean="0"/>
              <a:t>в предложении;</a:t>
            </a:r>
          </a:p>
          <a:p>
            <a:r>
              <a:rPr lang="ru-RU" dirty="0"/>
              <a:t>подбирать синонимы, </a:t>
            </a:r>
            <a:r>
              <a:rPr lang="ru-RU" dirty="0" smtClean="0"/>
              <a:t>обобщающее слово;</a:t>
            </a:r>
            <a:endParaRPr lang="ru-RU" dirty="0"/>
          </a:p>
          <a:p>
            <a:r>
              <a:rPr lang="ru-RU" dirty="0" smtClean="0"/>
              <a:t>увлекательное </a:t>
            </a:r>
            <a:r>
              <a:rPr lang="ru-RU" dirty="0"/>
              <a:t>занятие, благодаря которому каждый дошкольник </a:t>
            </a:r>
            <a:r>
              <a:rPr lang="ru-RU" dirty="0" smtClean="0"/>
              <a:t>может почувствовать </a:t>
            </a:r>
            <a:r>
              <a:rPr lang="ru-RU" dirty="0"/>
              <a:t>себя гением-творцом.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4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Перспектива: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альбомов по всем лексическим темам, по сезонам с использованием </a:t>
            </a:r>
            <a:r>
              <a:rPr lang="ru-RU" dirty="0" err="1" smtClean="0"/>
              <a:t>синквейн</a:t>
            </a:r>
            <a:r>
              <a:rPr lang="ru-RU" dirty="0" smtClean="0"/>
              <a:t>-технологии.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281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Литература по теме 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Акименко В.М. Развивающие технологии в логопедии.-Ростов н/Д; изд. Феникс, 2011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Душка Н.Д. </a:t>
            </a:r>
            <a:r>
              <a:rPr lang="ru-RU" sz="2000" dirty="0" err="1"/>
              <a:t>Синквейн</a:t>
            </a:r>
            <a:r>
              <a:rPr lang="ru-RU" sz="2000" dirty="0"/>
              <a:t> в работе по развитию речи дошкольников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Журнал «Логопед», </a:t>
            </a:r>
            <a:r>
              <a:rPr lang="ru-RU" sz="2000" dirty="0" smtClean="0"/>
              <a:t>№ 5 </a:t>
            </a:r>
            <a:r>
              <a:rPr lang="ru-RU" sz="2000" dirty="0"/>
              <a:t>(2005</a:t>
            </a:r>
            <a:r>
              <a:rPr lang="ru-RU" sz="2000" dirty="0" smtClean="0"/>
              <a:t>).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 err="1"/>
              <a:t>Мордвинова</a:t>
            </a:r>
            <a:r>
              <a:rPr lang="ru-RU" sz="2000" dirty="0"/>
              <a:t> Т. </a:t>
            </a:r>
            <a:r>
              <a:rPr lang="ru-RU" sz="2000" dirty="0" err="1"/>
              <a:t>Синквейн</a:t>
            </a:r>
            <a:r>
              <a:rPr lang="ru-RU" sz="2000" dirty="0"/>
              <a:t> на уроке литературы . Фестиваль педагогических идей «Открытый урок</a:t>
            </a:r>
            <a:r>
              <a:rPr lang="ru-RU" sz="2000" dirty="0" smtClean="0"/>
              <a:t>».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Терентьева Н. </a:t>
            </a:r>
            <a:r>
              <a:rPr lang="ru-RU" sz="2000" dirty="0" err="1"/>
              <a:t>Синквейн</a:t>
            </a:r>
            <a:r>
              <a:rPr lang="ru-RU" sz="2000" dirty="0"/>
              <a:t> по «Котловану»?  Литература. Журнал «Первое сентября</a:t>
            </a:r>
            <a:r>
              <a:rPr lang="ru-RU" sz="2000" dirty="0" smtClean="0"/>
              <a:t>»,№</a:t>
            </a:r>
            <a:r>
              <a:rPr lang="ru-RU" sz="2000" dirty="0"/>
              <a:t>4 (2006</a:t>
            </a:r>
            <a:r>
              <a:rPr lang="ru-RU" sz="2000" dirty="0" smtClean="0"/>
              <a:t>).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Написание </a:t>
            </a:r>
            <a:r>
              <a:rPr lang="ru-RU" sz="2000" dirty="0" err="1"/>
              <a:t>синквейнов</a:t>
            </a:r>
            <a:r>
              <a:rPr lang="ru-RU" sz="2000" dirty="0"/>
              <a:t> и работа с ними. Элементы инновационных технологий. </a:t>
            </a:r>
            <a:r>
              <a:rPr lang="ru-RU" sz="2000" dirty="0" err="1"/>
              <a:t>МедБио</a:t>
            </a:r>
            <a:r>
              <a:rPr lang="ru-RU" sz="2000" dirty="0"/>
              <a:t> (кафедра Медицинской биологии и генетики КГМУ). </a:t>
            </a:r>
          </a:p>
        </p:txBody>
      </p:sp>
    </p:spTree>
    <p:extLst>
      <p:ext uri="{BB962C8B-B14F-4D97-AF65-F5344CB8AC3E}">
        <p14:creationId xmlns:p14="http://schemas.microsoft.com/office/powerpoint/2010/main" val="288780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старшего возраста комбинированной группы «Светлячок», испытывают затруднения в умении кратко и точно выразить свои мысли на заданную тему, в подборе действий и признаков к предметам, способности к обобщению</a:t>
            </a:r>
          </a:p>
        </p:txBody>
      </p:sp>
    </p:spTree>
    <p:extLst>
      <p:ext uri="{BB962C8B-B14F-4D97-AF65-F5344CB8AC3E}">
        <p14:creationId xmlns:p14="http://schemas.microsoft.com/office/powerpoint/2010/main" val="41632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всех компонентов речи у детей.</a:t>
            </a:r>
          </a:p>
          <a:p>
            <a:r>
              <a:rPr lang="ru-RU" dirty="0" err="1"/>
              <a:t>Синквейн</a:t>
            </a:r>
            <a:r>
              <a:rPr lang="ru-RU" dirty="0"/>
              <a:t>-технология учит детей делать выводы и кратко их формулировать, развивает способность к </a:t>
            </a:r>
            <a:r>
              <a:rPr lang="ru-RU" dirty="0" smtClean="0"/>
              <a:t>анализу.</a:t>
            </a:r>
          </a:p>
          <a:p>
            <a:r>
              <a:rPr lang="ru-RU" dirty="0"/>
              <a:t>Реализация проекта охватывает все образовательные </a:t>
            </a:r>
            <a:r>
              <a:rPr lang="ru-RU" dirty="0" smtClean="0"/>
              <a:t>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38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условий для развития связной речи </a:t>
            </a:r>
            <a:r>
              <a:rPr lang="ru-RU" dirty="0" smtClean="0"/>
              <a:t>дошкольников, способных </a:t>
            </a:r>
            <a:r>
              <a:rPr lang="ru-RU" dirty="0"/>
              <a:t>критически мыслить, то есть исключать лишнее и выделять главное, обобщать, классифицировать и рассуждать.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00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Для детей:</a:t>
            </a:r>
          </a:p>
          <a:p>
            <a:r>
              <a:rPr lang="ru-RU" dirty="0" smtClean="0"/>
              <a:t>Овладеть навыком составления </a:t>
            </a:r>
            <a:r>
              <a:rPr lang="ru-RU" dirty="0" err="1" smtClean="0"/>
              <a:t>синквейна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71" b="91760" l="46914" r="78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5" t="43510" r="17456" b="2879"/>
          <a:stretch/>
        </p:blipFill>
        <p:spPr>
          <a:xfrm>
            <a:off x="251519" y="2520326"/>
            <a:ext cx="3068389" cy="3116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33535" r="3182" b="5859"/>
          <a:stretch/>
        </p:blipFill>
        <p:spPr>
          <a:xfrm>
            <a:off x="3332694" y="2520326"/>
            <a:ext cx="5514897" cy="31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Для </a:t>
            </a:r>
            <a:r>
              <a:rPr lang="ru-RU" sz="2800" b="1" dirty="0"/>
              <a:t>педагогов (учитель-логопед, воспитатели):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Систематизировать </a:t>
            </a:r>
            <a:r>
              <a:rPr lang="ru-RU" dirty="0"/>
              <a:t>и обогащать словарный запас детей  старшего возраста по изучаемым лексическим темам;</a:t>
            </a:r>
          </a:p>
          <a:p>
            <a:r>
              <a:rPr lang="ru-RU" dirty="0" smtClean="0"/>
              <a:t>Активизировать </a:t>
            </a:r>
            <a:r>
              <a:rPr lang="ru-RU" dirty="0"/>
              <a:t>познавательную </a:t>
            </a:r>
            <a:r>
              <a:rPr lang="ru-RU" dirty="0" smtClean="0"/>
              <a:t>деятельность дошкольников;</a:t>
            </a:r>
            <a:endParaRPr lang="ru-RU" dirty="0"/>
          </a:p>
          <a:p>
            <a:r>
              <a:rPr lang="ru-RU" dirty="0" smtClean="0"/>
              <a:t>Формировать </a:t>
            </a:r>
            <a:r>
              <a:rPr lang="ru-RU" dirty="0"/>
              <a:t>предпосылки поисковой деятельности;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грамматически правильную фразовую речь, ассоциативное и наглядно – образное мышление, внимание, воображение детей.</a:t>
            </a:r>
          </a:p>
          <a:p>
            <a:r>
              <a:rPr lang="ru-RU" dirty="0" smtClean="0"/>
              <a:t>Разработать </a:t>
            </a:r>
            <a:r>
              <a:rPr lang="ru-RU" dirty="0"/>
              <a:t>наглядный алгоритм составления </a:t>
            </a:r>
            <a:r>
              <a:rPr lang="ru-RU" dirty="0" err="1"/>
              <a:t>синквейна</a:t>
            </a:r>
            <a:r>
              <a:rPr lang="ru-RU" dirty="0"/>
              <a:t>;</a:t>
            </a:r>
          </a:p>
          <a:p>
            <a:r>
              <a:rPr lang="ru-RU" dirty="0" smtClean="0"/>
              <a:t>Организовать </a:t>
            </a:r>
            <a:r>
              <a:rPr lang="ru-RU" dirty="0"/>
              <a:t>и провести совместные мероприятия творческого характера для объединения усилий семей и педагогов в формировании у детей языковой компетентности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Для родителей: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Познакомиться с данной технологией, её значением на формирование у детей всех компонентов речи;</a:t>
            </a:r>
          </a:p>
          <a:p>
            <a:r>
              <a:rPr lang="ru-RU" dirty="0" smtClean="0"/>
              <a:t>Повысить </a:t>
            </a:r>
            <a:r>
              <a:rPr lang="ru-RU" dirty="0"/>
              <a:t>уровень знаний и практических умений детей по данному вопросу с использованием печатных источников, телевидения и интернета;</a:t>
            </a:r>
          </a:p>
          <a:p>
            <a:r>
              <a:rPr lang="ru-RU" dirty="0" smtClean="0"/>
              <a:t>Научиться </a:t>
            </a:r>
            <a:r>
              <a:rPr lang="ru-RU" dirty="0"/>
              <a:t>составлять </a:t>
            </a:r>
            <a:r>
              <a:rPr lang="ru-RU" dirty="0" err="1"/>
              <a:t>синквейн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71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Ожидаемые результаты по проекту: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детей:</a:t>
            </a:r>
          </a:p>
          <a:p>
            <a:r>
              <a:rPr lang="ru-RU" dirty="0"/>
              <a:t>и</a:t>
            </a:r>
            <a:r>
              <a:rPr lang="ru-RU" dirty="0" smtClean="0"/>
              <a:t>меются </a:t>
            </a:r>
            <a:r>
              <a:rPr lang="ru-RU" dirty="0"/>
              <a:t>представления о </a:t>
            </a:r>
            <a:r>
              <a:rPr lang="ru-RU" dirty="0" err="1"/>
              <a:t>синквейне</a:t>
            </a:r>
            <a:r>
              <a:rPr lang="ru-RU" dirty="0"/>
              <a:t> 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владеют </a:t>
            </a:r>
            <a:r>
              <a:rPr lang="ru-RU" dirty="0"/>
              <a:t>практическими   навыками составления </a:t>
            </a:r>
            <a:r>
              <a:rPr lang="ru-RU" dirty="0" err="1"/>
              <a:t>синквейна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сформирован </a:t>
            </a:r>
            <a:r>
              <a:rPr lang="ru-RU" dirty="0"/>
              <a:t>достаточный словарный запас, развита фразовая речь, ассоциативное мышление, способность контроля 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312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Harlow Solid Italic"/>
        <a:ea typeface=""/>
        <a:cs typeface=""/>
      </a:majorFont>
      <a:minorFont>
        <a:latin typeface="Harlow Solid Ital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787</Words>
  <Application>Microsoft Office PowerPoint</Application>
  <PresentationFormat>Экран (4:3)</PresentationFormat>
  <Paragraphs>111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Занимательный, полезный синквейн </vt:lpstr>
      <vt:lpstr>Участники проекта:</vt:lpstr>
      <vt:lpstr>Проблема:</vt:lpstr>
      <vt:lpstr>Актуальность проекта:</vt:lpstr>
      <vt:lpstr>Цель проекта:</vt:lpstr>
      <vt:lpstr>Задачи:</vt:lpstr>
      <vt:lpstr> Для педагогов (учитель-логопед, воспитатели): </vt:lpstr>
      <vt:lpstr>Для родителей:</vt:lpstr>
      <vt:lpstr>Ожидаемые результаты по проекту:</vt:lpstr>
      <vt:lpstr>Презентация PowerPoint</vt:lpstr>
      <vt:lpstr>Презентация PowerPoint</vt:lpstr>
      <vt:lpstr> Ресурсное обеспечение проекта: </vt:lpstr>
      <vt:lpstr>Этапы реализации проекта</vt:lpstr>
      <vt:lpstr>Мастер-класс для родителей</vt:lpstr>
      <vt:lpstr>Мастер-класс для родителей</vt:lpstr>
      <vt:lpstr>Деятельностный (практический)</vt:lpstr>
      <vt:lpstr>Этапы работы с детьми:</vt:lpstr>
      <vt:lpstr>2. Знакомство с понятием «слово-признак».</vt:lpstr>
      <vt:lpstr>3. Знакомство с понятием  «слово-действие».</vt:lpstr>
      <vt:lpstr>4. Знакомство с понятием «предложение».</vt:lpstr>
      <vt:lpstr>5. Составление синквейна.</vt:lpstr>
      <vt:lpstr>Презентация PowerPoint</vt:lpstr>
      <vt:lpstr>Завершающий (итоговый):</vt:lpstr>
      <vt:lpstr>Повторная диагностика. </vt:lpstr>
      <vt:lpstr>Вывод:</vt:lpstr>
      <vt:lpstr>Вывод:</vt:lpstr>
      <vt:lpstr>Перспектива:</vt:lpstr>
      <vt:lpstr>Литература по теме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2018-04-23T19:10:55Z</dcterms:created>
  <dcterms:modified xsi:type="dcterms:W3CDTF">2018-04-23T21:37:53Z</dcterms:modified>
</cp:coreProperties>
</file>