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C14-FA30-4BED-9220-29900DD083FA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207-74C0-478C-9FDE-10C4BED646B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C14-FA30-4BED-9220-29900DD083FA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207-74C0-478C-9FDE-10C4BED64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C14-FA30-4BED-9220-29900DD083FA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207-74C0-478C-9FDE-10C4BED64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C14-FA30-4BED-9220-29900DD083FA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207-74C0-478C-9FDE-10C4BED64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C14-FA30-4BED-9220-29900DD083FA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207-74C0-478C-9FDE-10C4BED646B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C14-FA30-4BED-9220-29900DD083FA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207-74C0-478C-9FDE-10C4BED64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C14-FA30-4BED-9220-29900DD083FA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207-74C0-478C-9FDE-10C4BED64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C14-FA30-4BED-9220-29900DD083FA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207-74C0-478C-9FDE-10C4BED64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C14-FA30-4BED-9220-29900DD083FA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207-74C0-478C-9FDE-10C4BED64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C14-FA30-4BED-9220-29900DD083FA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207-74C0-478C-9FDE-10C4BED646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C14-FA30-4BED-9220-29900DD083FA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DF4207-74C0-478C-9FDE-10C4BED646B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22DC14-FA30-4BED-9220-29900DD083FA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DF4207-74C0-478C-9FDE-10C4BED646B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016223"/>
          </a:xfrm>
        </p:spPr>
        <p:txBody>
          <a:bodyPr/>
          <a:lstStyle/>
          <a:p>
            <a:pPr algn="ctr"/>
            <a:r>
              <a:rPr lang="ru-RU" dirty="0" smtClean="0"/>
              <a:t>Логопедические советы </a:t>
            </a:r>
            <a:br>
              <a:rPr lang="ru-RU" dirty="0" smtClean="0"/>
            </a:br>
            <a:r>
              <a:rPr lang="ru-RU" dirty="0" smtClean="0"/>
              <a:t>для родителей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Подготовил: учитель-логопед МДОУ детский сад «Росинка» </a:t>
            </a:r>
            <a:r>
              <a:rPr lang="ru-RU" dirty="0" err="1" smtClean="0"/>
              <a:t>Шамина</a:t>
            </a:r>
            <a:r>
              <a:rPr lang="ru-RU" dirty="0" smtClean="0"/>
              <a:t> Л.Н.</a:t>
            </a:r>
            <a:endParaRPr lang="ru-RU" dirty="0"/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7FCF5"/>
              </a:clrFrom>
              <a:clrTo>
                <a:srgbClr val="F7FC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4" y="2639312"/>
            <a:ext cx="4453086" cy="18109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100" b="1" i="1" dirty="0" smtClean="0">
                <a:solidFill>
                  <a:srgbClr val="FF0000"/>
                </a:solidFill>
              </a:rPr>
              <a:t>ЛОГОПЕД </a:t>
            </a:r>
            <a:r>
              <a:rPr lang="ru-RU" sz="3100" b="1" i="1" dirty="0">
                <a:solidFill>
                  <a:srgbClr val="FF0000"/>
                </a:solidFill>
              </a:rPr>
              <a:t>совет</a:t>
            </a:r>
            <a:r>
              <a:rPr lang="ru-RU" sz="3100" b="1" i="1" dirty="0"/>
              <a:t>: </a:t>
            </a:r>
            <a:r>
              <a:rPr lang="ru-RU" sz="3100" dirty="0"/>
              <a:t>на развитие навыков </a:t>
            </a:r>
            <a:r>
              <a:rPr lang="ru-RU" sz="3100" b="1" dirty="0">
                <a:solidFill>
                  <a:srgbClr val="FF0000"/>
                </a:solidFill>
              </a:rPr>
              <a:t>словоизменения</a:t>
            </a:r>
            <a:r>
              <a:rPr lang="ru-RU" sz="3100" b="1" dirty="0"/>
              <a:t> </a:t>
            </a:r>
            <a:r>
              <a:rPr lang="ru-RU" sz="3100" dirty="0"/>
              <a:t>используйте следующие игры и упражнения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/>
              <a:t>"2 и 5".</a:t>
            </a:r>
            <a:r>
              <a:rPr lang="ru-RU" dirty="0"/>
              <a:t> На картинке изображено разное количество предметов (2 или 5). Дети называют количество предметов (2 гриба или 5 грибов; 2 ложки или 5 ложек и т.д.). </a:t>
            </a:r>
          </a:p>
          <a:p>
            <a:r>
              <a:rPr lang="ru-RU" b="1" i="1" dirty="0"/>
              <a:t>«Дополни предложение». </a:t>
            </a:r>
            <a:r>
              <a:rPr lang="ru-RU" dirty="0"/>
              <a:t>Предлагается незаконченное предложение и вместо недостающего слова картинка. Следует закончить предложение, поставив название картинки в определенной форме. </a:t>
            </a:r>
          </a:p>
          <a:p>
            <a:r>
              <a:rPr lang="ru-RU" b="1" i="1" dirty="0"/>
              <a:t>«Составь предложение ».</a:t>
            </a:r>
            <a:r>
              <a:rPr lang="ru-RU" dirty="0"/>
              <a:t> Предлагается составить предложение с предложно-падежными конструкциями по специально подобранным картинкам (ложка в стакане, на стакане, под стаканом). </a:t>
            </a:r>
          </a:p>
          <a:p>
            <a:r>
              <a:rPr lang="ru-RU" b="1" i="1" dirty="0"/>
              <a:t>«Ответь на вопросы по картинкам». </a:t>
            </a:r>
            <a:r>
              <a:rPr lang="ru-RU" dirty="0"/>
              <a:t>Что делает? Что сделал? - Мальчик рисует дом. Мальчик нарисовал дом. </a:t>
            </a:r>
          </a:p>
          <a:p>
            <a:r>
              <a:rPr lang="ru-RU" b="1" i="1" dirty="0"/>
              <a:t>«Назови цвета различных предметов ».</a:t>
            </a:r>
            <a:r>
              <a:rPr lang="ru-RU" dirty="0"/>
              <a:t> Предлагается назвать цвета различных предметов (красный мак, красная машина, красное платье, красные туфли).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/>
              <a:t/>
            </a:r>
            <a:br>
              <a:rPr lang="ru-RU" sz="3100" b="1" i="1" dirty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600" b="1" i="1" dirty="0" smtClean="0">
                <a:solidFill>
                  <a:srgbClr val="FF0000"/>
                </a:solidFill>
              </a:rPr>
              <a:t> ЛОГОПЕД совет: </a:t>
            </a:r>
            <a:r>
              <a:rPr lang="ru-RU" sz="3600" dirty="0" smtClean="0"/>
              <a:t>на развитие навыков </a:t>
            </a:r>
            <a:r>
              <a:rPr lang="ru-RU" sz="3600" b="1" dirty="0" smtClean="0">
                <a:solidFill>
                  <a:srgbClr val="FF0000"/>
                </a:solidFill>
              </a:rPr>
              <a:t>согласования</a:t>
            </a:r>
            <a:r>
              <a:rPr lang="ru-RU" sz="3600" b="1" dirty="0" smtClean="0"/>
              <a:t> </a:t>
            </a:r>
            <a:r>
              <a:rPr lang="ru-RU" sz="3600" dirty="0" smtClean="0"/>
              <a:t>можно предложить упражнения: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Подобрать название цвета к словам: помидор, груша, яблоко и т.д.</a:t>
            </a:r>
            <a:endParaRPr lang="ru-RU" dirty="0" smtClean="0"/>
          </a:p>
          <a:p>
            <a:r>
              <a:rPr lang="ru-RU" dirty="0" smtClean="0"/>
              <a:t>Закончить </a:t>
            </a:r>
            <a:r>
              <a:rPr lang="ru-RU" dirty="0"/>
              <a:t>предложения. Например: Маша одела (красная кофта). Мороз разрисовал окна (красивые узоры). </a:t>
            </a:r>
          </a:p>
          <a:p>
            <a:r>
              <a:rPr lang="ru-RU" dirty="0"/>
              <a:t>Коза щиплет (зеленая трава). </a:t>
            </a:r>
          </a:p>
          <a:p>
            <a:r>
              <a:rPr lang="ru-RU" dirty="0"/>
              <a:t>Грачи свили гнездо на (высокая береза). </a:t>
            </a:r>
          </a:p>
          <a:p>
            <a:r>
              <a:rPr lang="ru-RU" b="1" i="1" dirty="0"/>
              <a:t>Игра «Назови, какой по вкусу?» </a:t>
            </a:r>
            <a:r>
              <a:rPr lang="ru-RU" dirty="0"/>
              <a:t>Подобрать название вкуса к словам: лимон, сахар, уксус. </a:t>
            </a:r>
          </a:p>
          <a:p>
            <a:r>
              <a:rPr lang="ru-RU" dirty="0"/>
              <a:t>Подобрать название формы к словам: конверт (прямоугольный), мяч (круглый), дыня (овальная) и т.д.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586440"/>
          </a:xfrm>
        </p:spPr>
        <p:txBody>
          <a:bodyPr>
            <a:normAutofit/>
          </a:bodyPr>
          <a:lstStyle/>
          <a:p>
            <a:pPr algn="ctr"/>
            <a:r>
              <a:rPr lang="ru-RU" sz="3100" b="1" i="1" dirty="0" smtClean="0">
                <a:solidFill>
                  <a:srgbClr val="FF0000"/>
                </a:solidFill>
              </a:rPr>
              <a:t/>
            </a:r>
            <a:br>
              <a:rPr lang="ru-RU" sz="3100" b="1" i="1" dirty="0" smtClean="0">
                <a:solidFill>
                  <a:srgbClr val="FF0000"/>
                </a:solidFill>
              </a:rPr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Речь как психический процесс не развивается сама по себе. Дефекты или недоразвитие речи часто сопряжены с проблемой дефицита психической деятельности в том или ином виде, в частности, с проблемой дефицита слухоречевой памяти. </a:t>
            </a:r>
          </a:p>
          <a:p>
            <a:r>
              <a:rPr lang="ru-RU" dirty="0"/>
              <a:t>· Задача взрослого педагогически грамотно помочь развитию именно тех видов памяти, которые недостаточны или нарушены у детей с патологией речи: слухоречевой памяти. </a:t>
            </a:r>
            <a:br>
              <a:rPr lang="ru-RU" dirty="0"/>
            </a:br>
            <a:r>
              <a:rPr lang="ru-RU" dirty="0"/>
              <a:t>· Предлагаем следующие упражнения и игры на развитие слухоречевой памяти у детей с патологией речи </a:t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76672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ЛОГОПЕД совет: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развивая речь, работайте над развитием психических процессов - внимания, памяти, мышления и т.д.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4648" y="274638"/>
            <a:ext cx="648072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1. «Магазин»</a:t>
            </a:r>
            <a:r>
              <a:rPr lang="ru-RU" dirty="0"/>
              <a:t> Взрослый предлагает ребёнку «сходить в магазин» и просит запомнить все предметы, которые надо «купить». Начинают с 3-4 предметов, постепенно увеличивая их количество до 5-7. В этой игре полезно менять роли: покупателя и продавца, мамы и дочки (сына). </a:t>
            </a:r>
            <a:br>
              <a:rPr lang="ru-RU" dirty="0"/>
            </a:br>
            <a:r>
              <a:rPr lang="ru-RU" b="1" i="1" dirty="0"/>
              <a:t>2. «Собираем чемодан» </a:t>
            </a:r>
            <a:r>
              <a:rPr lang="ru-RU" dirty="0"/>
              <a:t>Ребёнку предлагается игра: «Представьте, что путешественник собирается в дорогу. Он складывает вещи в чемодан: полотенце, мыло, зубную щётку, расчёску, журнал, тапочки и т.д. Перечислите, что взял с собой путешественник?» </a:t>
            </a:r>
          </a:p>
          <a:p>
            <a:r>
              <a:rPr lang="ru-RU" b="1" i="1" dirty="0"/>
              <a:t>3. «Восстанови пропущенное слово» 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4. «Повтори и продолжи» 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5. «Подбери картинку» </a:t>
            </a:r>
            <a:br>
              <a:rPr lang="ru-RU" b="1" i="1" dirty="0"/>
            </a:br>
            <a:r>
              <a:rPr lang="ru-RU" b="1" i="1" dirty="0"/>
              <a:t>6.«Запомни нужные слова» </a:t>
            </a:r>
            <a:br>
              <a:rPr lang="ru-RU" b="1" i="1" dirty="0"/>
            </a:br>
            <a:r>
              <a:rPr lang="ru-RU" dirty="0"/>
              <a:t>и другие...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Будьте доброжелательны и терпеливы, если не все будет получаться с первого раза (иногда это может вызвать отказ от продолжения занятий), подбодрите и вернитесь к уже отработанному материалу, напомнив, что когда-то это тоже не получалось.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Важно </a:t>
            </a:r>
            <a:r>
              <a:rPr lang="ru-RU" sz="3200" b="1" dirty="0" smtClean="0"/>
              <a:t>знать, как наша речь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развивается </a:t>
            </a:r>
            <a:r>
              <a:rPr lang="ru-RU" sz="3200" b="1" dirty="0" smtClean="0"/>
              <a:t>в норме.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ru-RU" dirty="0"/>
              <a:t>Развитие речи у ребенка проходит в несколько этапов. Чаще всего выделяют четыре периода развития речи у ребенка. </a:t>
            </a:r>
            <a:endParaRPr lang="ru-RU" dirty="0" smtClean="0"/>
          </a:p>
          <a:p>
            <a:r>
              <a:rPr lang="ru-RU" b="1" i="1" dirty="0" smtClean="0"/>
              <a:t>Первый </a:t>
            </a:r>
            <a:r>
              <a:rPr lang="ru-RU" b="1" i="1" dirty="0"/>
              <a:t>период</a:t>
            </a:r>
            <a:r>
              <a:rPr lang="ru-RU" dirty="0"/>
              <a:t> является периодом </a:t>
            </a:r>
            <a:r>
              <a:rPr lang="ru-RU" dirty="0" err="1"/>
              <a:t>подготовления</a:t>
            </a:r>
            <a:r>
              <a:rPr lang="ru-RU" dirty="0"/>
              <a:t> словесной речи. Этот период длится до конца первого года жизни ребенка. </a:t>
            </a:r>
            <a:endParaRPr lang="ru-RU" dirty="0" smtClean="0"/>
          </a:p>
          <a:p>
            <a:r>
              <a:rPr lang="ru-RU" b="1" i="1" dirty="0" smtClean="0"/>
              <a:t>Второй </a:t>
            </a:r>
            <a:r>
              <a:rPr lang="ru-RU" b="1" i="1" dirty="0"/>
              <a:t>период</a:t>
            </a:r>
            <a:r>
              <a:rPr lang="ru-RU" dirty="0"/>
              <a:t> – это период первоначального овладения языком и формирования расчлененной звуковой речи. В нормальных условиях он протекает достаточно быстро и, как правило, заканчивается к концу третьего года жизни.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764688" y="548680"/>
            <a:ext cx="144016" cy="1554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ru-RU" b="1" i="1" dirty="0"/>
              <a:t>Третий период </a:t>
            </a:r>
            <a:r>
              <a:rPr lang="ru-RU" dirty="0"/>
              <a:t>– это период развития языка ребенка в процессе речевой практики и обобщения языковых фактов. Этот период охватывает дошкольный возраст ребенка, т.е. начинается в возрасте трех лет и длится до шести или семи лет. </a:t>
            </a:r>
            <a:endParaRPr lang="ru-RU" dirty="0" smtClean="0"/>
          </a:p>
          <a:p>
            <a:endParaRPr lang="ru-RU" b="1" i="1" dirty="0" smtClean="0"/>
          </a:p>
          <a:p>
            <a:r>
              <a:rPr lang="ru-RU" b="1" i="1" dirty="0" smtClean="0"/>
              <a:t>Четвертый </a:t>
            </a:r>
            <a:r>
              <a:rPr lang="ru-RU" b="1" i="1" dirty="0"/>
              <a:t>период </a:t>
            </a:r>
            <a:r>
              <a:rPr lang="ru-RU" dirty="0"/>
              <a:t>связан с овладением ребенком письменной речью и систематическим обучением языку в школе.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ЗВУКОПРОИЗНОШЕНИЕ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В норме к 4 годам </a:t>
            </a:r>
            <a:r>
              <a:rPr lang="ru-RU" dirty="0"/>
              <a:t>ребёнок произносит все звуки, кроме </a:t>
            </a:r>
            <a:r>
              <a:rPr lang="ru-RU" dirty="0" smtClean="0"/>
              <a:t>«</a:t>
            </a:r>
            <a:r>
              <a:rPr lang="ru-RU" dirty="0" err="1" smtClean="0"/>
              <a:t>л,р</a:t>
            </a:r>
            <a:r>
              <a:rPr lang="ru-RU" dirty="0" smtClean="0"/>
              <a:t>» </a:t>
            </a:r>
            <a:r>
              <a:rPr lang="ru-RU" dirty="0"/>
              <a:t>- это звуки позднего онтогенеза. </a:t>
            </a:r>
            <a:endParaRPr lang="ru-RU" dirty="0" smtClean="0"/>
          </a:p>
          <a:p>
            <a:r>
              <a:rPr lang="ru-RU" dirty="0" smtClean="0"/>
              <a:t>Часто </a:t>
            </a:r>
            <a:r>
              <a:rPr lang="ru-RU" dirty="0"/>
              <a:t>родители, желая ускорить процесс становления звуков, заставляют ребёнка: "Скажи л-л-л (</a:t>
            </a:r>
            <a:r>
              <a:rPr lang="ru-RU" dirty="0" err="1"/>
              <a:t>р-р-р</a:t>
            </a:r>
            <a:r>
              <a:rPr lang="ru-RU" dirty="0"/>
              <a:t>)", скажи "лампа" ("рыба") - в зависимости от того, какой звук он не произносит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/>
              <a:t>Это большая ошибка</a:t>
            </a:r>
            <a:r>
              <a:rPr lang="ru-RU" dirty="0"/>
              <a:t>: мышцы языка у детей слабые, нет достаточной подвижности, точности - может появиться дефектный звук. </a:t>
            </a:r>
            <a:endParaRPr lang="ru-RU" dirty="0" smtClean="0"/>
          </a:p>
          <a:p>
            <a:r>
              <a:rPr lang="ru-RU" b="1" i="1" dirty="0" smtClean="0"/>
              <a:t>Что </a:t>
            </a:r>
            <a:r>
              <a:rPr lang="ru-RU" b="1" i="1" dirty="0"/>
              <a:t>же делать?</a:t>
            </a:r>
            <a:r>
              <a:rPr lang="ru-RU" b="1" dirty="0"/>
              <a:t> </a:t>
            </a:r>
            <a:r>
              <a:rPr lang="ru-RU" dirty="0"/>
              <a:t>Прежде всего, если нет нарушений строения артикуляционного аппарата (губ, прикуса, языка...), по данному поводу </a:t>
            </a:r>
            <a:r>
              <a:rPr lang="ru-RU" b="1" dirty="0">
                <a:solidFill>
                  <a:srgbClr val="FF0000"/>
                </a:solidFill>
              </a:rPr>
              <a:t>консультация специалиста обязательна</a:t>
            </a:r>
            <a:r>
              <a:rPr lang="ru-RU" dirty="0"/>
              <a:t>, </a:t>
            </a:r>
            <a:r>
              <a:rPr lang="ru-RU" b="1" dirty="0"/>
              <a:t>начинайте укреплять мышцы этого самого аппарата.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rgbClr val="FF0000"/>
                </a:solidFill>
              </a:rPr>
              <a:t>ЛОГОПЕД совет</a:t>
            </a:r>
            <a:r>
              <a:rPr lang="ru-RU" sz="3200" dirty="0">
                <a:solidFill>
                  <a:srgbClr val="FF0000"/>
                </a:solidFill>
              </a:rPr>
              <a:t> </a:t>
            </a:r>
            <a:r>
              <a:rPr lang="ru-RU" sz="3200" dirty="0"/>
              <a:t>- поиграйте с ребёнком: например, </a:t>
            </a:r>
            <a:r>
              <a:rPr lang="ru-RU" sz="3200" b="1" i="1" dirty="0">
                <a:solidFill>
                  <a:srgbClr val="FF0000"/>
                </a:solidFill>
              </a:rPr>
              <a:t>игра "Весёлый язычок".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Вместе с ребёнком садитесь перед зеркалом - так, чтобы хорошо было видно лицо, рот, язык. </a:t>
            </a:r>
            <a:r>
              <a:rPr lang="ru-RU" dirty="0">
                <a:solidFill>
                  <a:srgbClr val="FF0000"/>
                </a:solidFill>
              </a:rPr>
              <a:t>Рассказываете сказку</a:t>
            </a:r>
            <a:r>
              <a:rPr lang="ru-RU" dirty="0"/>
              <a:t>: </a:t>
            </a:r>
            <a:r>
              <a:rPr lang="ru-RU" i="1" dirty="0"/>
              <a:t>" Жил да был Весёлый язычок. У него был домик - ротик. В домике - стены (щёки), потолок (нёбо), пол (нижняя челюсть). У домика был заборчик - </a:t>
            </a:r>
            <a:r>
              <a:rPr lang="ru-RU" i="1" dirty="0" err="1"/>
              <a:t>зубы.Весёлый</a:t>
            </a:r>
            <a:r>
              <a:rPr lang="ru-RU" i="1" dirty="0"/>
              <a:t> язычок любил выполнять упражнения. После упражнений он становился сильным и ловким". </a:t>
            </a:r>
            <a:r>
              <a:rPr lang="ru-RU" dirty="0"/>
              <a:t>Упражнения выполняете каждый день по 3-4 раза (утром, днём, вечером), длительность такой игры 7-10 минут.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0260632" y="116632"/>
            <a:ext cx="288032" cy="1580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/>
              <a:t>Блинчик.</a:t>
            </a:r>
            <a:r>
              <a:rPr lang="ru-RU" dirty="0"/>
              <a:t> Пошлепать язык губами (</a:t>
            </a:r>
            <a:r>
              <a:rPr lang="ru-RU" dirty="0" err="1"/>
              <a:t>пя-пя-пя</a:t>
            </a:r>
            <a:r>
              <a:rPr lang="ru-RU" dirty="0"/>
              <a:t>), когда язык расслабится и станет широким и круглым (блин), положить его на нижнюю губу и удержать таким 10 секунд. Следить за тем, чтобы язык не дрожал, не убегал в рот, не становился узким, верхняя губа не должна лежать на языке </a:t>
            </a:r>
          </a:p>
          <a:p>
            <a:r>
              <a:rPr lang="ru-RU" b="1" i="1" dirty="0"/>
              <a:t>Чашечка.</a:t>
            </a:r>
            <a:r>
              <a:rPr lang="ru-RU" dirty="0"/>
              <a:t> Рот широко открыт. Прогнуть язык в форме чашки и удержать таким 10 секунд. Следить за тем, чтобы язык не убегал в рот. </a:t>
            </a:r>
          </a:p>
          <a:p>
            <a:r>
              <a:rPr lang="ru-RU" b="1" i="1" dirty="0"/>
              <a:t>Качели.</a:t>
            </a:r>
            <a:r>
              <a:rPr lang="ru-RU" dirty="0"/>
              <a:t> Рот широко открыт. Язык кончиком упирается в нижние зубы и при этом круто выгибается спинкой, (Удержать 5 секунд.) затем язык поднимается за верхние резцы (5 секунд). Делать поочередно 5-7 раз. Следить, чтобы язык не выскальзывал, не вываливался на губу. </a:t>
            </a:r>
          </a:p>
          <a:p>
            <a:r>
              <a:rPr lang="ru-RU" b="1" i="1" dirty="0"/>
              <a:t>Побелим потолок.</a:t>
            </a:r>
            <a:r>
              <a:rPr lang="ru-RU" dirty="0"/>
              <a:t> Язык кончиком гладит небо в разных направлениях. </a:t>
            </a:r>
          </a:p>
          <a:p>
            <a:r>
              <a:rPr lang="ru-RU" b="1" i="1" dirty="0"/>
              <a:t>Часики.</a:t>
            </a:r>
            <a:r>
              <a:rPr lang="ru-RU" dirty="0"/>
              <a:t> Язык узким кончиком прикасается поочередно, то к левому углу губ, то к правому. Следить за тем, чтобы язык не елозил по нижней губе, и нижняя челюсть была неподвижна. </a:t>
            </a:r>
          </a:p>
          <a:p>
            <a:r>
              <a:rPr lang="ru-RU" b="1" i="1" dirty="0"/>
              <a:t>Почистим зубки.</a:t>
            </a:r>
            <a:r>
              <a:rPr lang="ru-RU" dirty="0"/>
              <a:t> Языком облизывать верхние и нижние зубы с внутренней и внешней стороны.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ЛОГОПЕД совет: </a:t>
            </a:r>
            <a:r>
              <a:rPr lang="ru-RU" sz="2800" dirty="0"/>
              <a:t>необходимо учитывать последовательность постановки звуков, которая определена естественным (физиологическим) ходом формирования звукопроизношения у детей в норме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Однако изменения вполне допустимы, если они продиктованы индивидуальными особенностями отдельных детей и способствуют успешному их продвижению. </a:t>
            </a:r>
          </a:p>
          <a:p>
            <a:r>
              <a:rPr lang="ru-RU" b="1" i="1" dirty="0"/>
              <a:t>Рекомендуемая последовательность постановки звуков следующая: </a:t>
            </a:r>
            <a:endParaRPr lang="ru-RU" dirty="0"/>
          </a:p>
          <a:p>
            <a:r>
              <a:rPr lang="ru-RU" dirty="0"/>
              <a:t>свистящие С, З, Ц </a:t>
            </a:r>
          </a:p>
          <a:p>
            <a:r>
              <a:rPr lang="ru-RU" dirty="0"/>
              <a:t>шипящие Ш, Ж </a:t>
            </a:r>
          </a:p>
          <a:p>
            <a:r>
              <a:rPr lang="ru-RU" dirty="0"/>
              <a:t>шипящие Ч, Щ </a:t>
            </a:r>
          </a:p>
          <a:p>
            <a:r>
              <a:rPr lang="ru-RU" dirty="0" err="1"/>
              <a:t>соноры</a:t>
            </a:r>
            <a:r>
              <a:rPr lang="ru-RU" dirty="0"/>
              <a:t> Л', Л </a:t>
            </a:r>
          </a:p>
          <a:p>
            <a:r>
              <a:rPr lang="ru-RU" dirty="0" err="1"/>
              <a:t>соноры</a:t>
            </a:r>
            <a:r>
              <a:rPr lang="ru-RU" dirty="0"/>
              <a:t> Р, Р'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СЛОВАРЬ ЛОГОПЕД совет: </a:t>
            </a:r>
            <a:r>
              <a:rPr lang="ru-RU" dirty="0"/>
              <a:t>развивайте словарь ребёнка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Многие родители думают: если ребёнок правильно называет предметы обихода, этого достаточно. На самом деле в словаре детей должны быть не только существительные, но и все другие части речи. Кроме того, они должны уметь называть антонимы - слова, противоположные по значению (высокий - низкий, узкий - широкий); синонимы, обобщающие слова.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Грамматический строй речи</a:t>
            </a:r>
            <a:r>
              <a:rPr lang="ru-RU" dirty="0"/>
              <a:t> </a:t>
            </a:r>
          </a:p>
          <a:p>
            <a:r>
              <a:rPr lang="ru-RU" dirty="0"/>
              <a:t>Овладение грамматическими категориями речи - процесс сложный и длительный. Родители могут помочь ребёнку в формировании навыков </a:t>
            </a:r>
          </a:p>
          <a:p>
            <a:r>
              <a:rPr lang="ru-RU" dirty="0"/>
              <a:t>- словоизменения </a:t>
            </a:r>
          </a:p>
          <a:p>
            <a:r>
              <a:rPr lang="ru-RU" dirty="0"/>
              <a:t>- словообразования </a:t>
            </a:r>
          </a:p>
          <a:p>
            <a:r>
              <a:rPr lang="ru-RU" dirty="0"/>
              <a:t>- согласования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/>
              <a:t/>
            </a:r>
            <a:br>
              <a:rPr lang="ru-RU" sz="3100" b="1" i="1" dirty="0"/>
            </a:br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/>
              <a:t>«Скажи ласково». </a:t>
            </a:r>
            <a:r>
              <a:rPr lang="ru-RU" dirty="0"/>
              <a:t>Предлагается образовать уменьшительно-ласкательную форму имени существительного с помощью картинок (стол-столик, дом - домик); </a:t>
            </a:r>
          </a:p>
          <a:p>
            <a:r>
              <a:rPr lang="ru-RU" b="1" i="1" dirty="0"/>
              <a:t>«Из чего сделано?». </a:t>
            </a:r>
            <a:r>
              <a:rPr lang="ru-RU" dirty="0"/>
              <a:t>Предлагается образовать прилагательное от существительного с помощью картинок лото «Из чего сделано?» (стол из </a:t>
            </a:r>
            <a:r>
              <a:rPr lang="ru-RU" dirty="0" err="1"/>
              <a:t>дерева-деревянный</a:t>
            </a:r>
            <a:r>
              <a:rPr lang="ru-RU" dirty="0"/>
              <a:t>, стакан из стекла - стеклянный); </a:t>
            </a:r>
          </a:p>
          <a:p>
            <a:r>
              <a:rPr lang="ru-RU" b="1" i="1" dirty="0"/>
              <a:t>«Скажи правильно». </a:t>
            </a:r>
            <a:r>
              <a:rPr lang="ru-RU" dirty="0"/>
              <a:t>Предлагается образовать глаголы при помощи приставок по картинкам (лить - наливать, выливать, переливать поливать); подбор родственных слов среди других слов (сад, садить, садовник, посадки). </a:t>
            </a:r>
          </a:p>
          <a:p>
            <a:r>
              <a:rPr lang="ru-RU" b="1" i="1" dirty="0"/>
              <a:t>«Чей хвост?»</a:t>
            </a:r>
            <a:r>
              <a:rPr lang="ru-RU" dirty="0"/>
              <a:t> Предлагается образовать прилагательное от существительного с помощью картинок лото: «У лисы - хвост лисий. У зайца - хвост заячий »и т.д.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04664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ЛОГОПЕД совет</a:t>
            </a:r>
            <a:r>
              <a:rPr lang="ru-RU" sz="2400" b="1" i="1" dirty="0" smtClean="0"/>
              <a:t>: </a:t>
            </a:r>
            <a:r>
              <a:rPr lang="ru-RU" sz="2400" dirty="0" smtClean="0"/>
              <a:t>на развитие навыков </a:t>
            </a:r>
            <a:r>
              <a:rPr lang="ru-RU" sz="2400" b="1" dirty="0" smtClean="0">
                <a:solidFill>
                  <a:srgbClr val="FF0000"/>
                </a:solidFill>
              </a:rPr>
              <a:t>словообразования</a:t>
            </a:r>
            <a:r>
              <a:rPr lang="ru-RU" sz="2400" dirty="0" smtClean="0"/>
              <a:t> используйте следующие игры, упражнения 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1210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Логопедические советы  для родителей</vt:lpstr>
      <vt:lpstr>        Важно знать, как наша речь  развивается в норме. </vt:lpstr>
      <vt:lpstr>Слайд 3</vt:lpstr>
      <vt:lpstr>ЗВУКОПРОИЗНОШЕНИЕ  </vt:lpstr>
      <vt:lpstr>ЛОГОПЕД совет - поиграйте с ребёнком: например, игра "Весёлый язычок". </vt:lpstr>
      <vt:lpstr>Слайд 6</vt:lpstr>
      <vt:lpstr>ЛОГОПЕД совет: необходимо учитывать последовательность постановки звуков, которая определена естественным (физиологическим) ходом формирования звукопроизношения у детей в норме</vt:lpstr>
      <vt:lpstr>СЛОВАРЬ ЛОГОПЕД совет: развивайте словарь ребёнка</vt:lpstr>
      <vt:lpstr>    </vt:lpstr>
      <vt:lpstr>  ЛОГОПЕД совет: на развитие навыков словоизменения используйте следующие игры и упражнения  </vt:lpstr>
      <vt:lpstr>      ЛОГОПЕД совет: на развитие навыков согласования можно предложить упражнения:  </vt:lpstr>
      <vt:lpstr>  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Логопедические советы  для родителей</dc:title>
  <dc:creator>User</dc:creator>
  <cp:lastModifiedBy>User</cp:lastModifiedBy>
  <cp:revision>4</cp:revision>
  <dcterms:created xsi:type="dcterms:W3CDTF">2017-01-19T19:12:20Z</dcterms:created>
  <dcterms:modified xsi:type="dcterms:W3CDTF">2017-01-19T19:43:14Z</dcterms:modified>
</cp:coreProperties>
</file>