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75" r:id="rId5"/>
    <p:sldId id="276" r:id="rId6"/>
    <p:sldId id="277" r:id="rId7"/>
    <p:sldId id="262" r:id="rId8"/>
    <p:sldId id="259" r:id="rId9"/>
    <p:sldId id="278" r:id="rId10"/>
    <p:sldId id="274" r:id="rId11"/>
    <p:sldId id="261" r:id="rId12"/>
    <p:sldId id="260" r:id="rId13"/>
    <p:sldId id="263" r:id="rId14"/>
    <p:sldId id="265" r:id="rId15"/>
    <p:sldId id="273" r:id="rId16"/>
    <p:sldId id="264" r:id="rId17"/>
    <p:sldId id="266" r:id="rId18"/>
    <p:sldId id="267" r:id="rId19"/>
    <p:sldId id="270" r:id="rId20"/>
    <p:sldId id="268" r:id="rId21"/>
    <p:sldId id="269" r:id="rId22"/>
    <p:sldId id="271" r:id="rId23"/>
    <p:sldId id="272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42EC312-0794-4190-8A82-5CD08BD2567A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16E7343-F58C-463A-98F5-E84A8FCE91DC}">
      <dgm:prSet phldrT="[Текст]"/>
      <dgm:spPr/>
      <dgm:t>
        <a:bodyPr/>
        <a:lstStyle/>
        <a:p>
          <a:r>
            <a:rPr lang="ru-RU" dirty="0" smtClean="0"/>
            <a:t>1 этап-диагностический</a:t>
          </a:r>
          <a:endParaRPr lang="ru-RU" dirty="0"/>
        </a:p>
      </dgm:t>
    </dgm:pt>
    <dgm:pt modelId="{F2051BB1-6A77-4160-B5AD-D09BBE8E59F6}" type="parTrans" cxnId="{CD164DCA-B941-4A73-8214-189052F3AE7E}">
      <dgm:prSet/>
      <dgm:spPr/>
      <dgm:t>
        <a:bodyPr/>
        <a:lstStyle/>
        <a:p>
          <a:endParaRPr lang="ru-RU"/>
        </a:p>
      </dgm:t>
    </dgm:pt>
    <dgm:pt modelId="{13C1355A-3E0A-462C-84B9-C93E86932019}" type="sibTrans" cxnId="{CD164DCA-B941-4A73-8214-189052F3AE7E}">
      <dgm:prSet/>
      <dgm:spPr/>
      <dgm:t>
        <a:bodyPr/>
        <a:lstStyle/>
        <a:p>
          <a:endParaRPr lang="ru-RU"/>
        </a:p>
      </dgm:t>
    </dgm:pt>
    <dgm:pt modelId="{C525F0F3-0EDD-4A76-B82D-8F9F7E64DBCE}">
      <dgm:prSet phldrT="[Текст]"/>
      <dgm:spPr/>
      <dgm:t>
        <a:bodyPr/>
        <a:lstStyle/>
        <a:p>
          <a:r>
            <a:rPr lang="ru-RU" dirty="0" smtClean="0"/>
            <a:t>4 этап - основной</a:t>
          </a:r>
          <a:endParaRPr lang="ru-RU" dirty="0"/>
        </a:p>
      </dgm:t>
    </dgm:pt>
    <dgm:pt modelId="{281A7C2B-DECD-49B6-BA13-77FEEB6446C8}" type="parTrans" cxnId="{035A65D7-B6FD-4DAA-A69F-B8AE25BCDEBA}">
      <dgm:prSet/>
      <dgm:spPr/>
      <dgm:t>
        <a:bodyPr/>
        <a:lstStyle/>
        <a:p>
          <a:endParaRPr lang="ru-RU"/>
        </a:p>
      </dgm:t>
    </dgm:pt>
    <dgm:pt modelId="{493ABFFE-AE62-4F4F-A198-DB98E0C9163C}" type="sibTrans" cxnId="{035A65D7-B6FD-4DAA-A69F-B8AE25BCDEBA}">
      <dgm:prSet/>
      <dgm:spPr/>
      <dgm:t>
        <a:bodyPr/>
        <a:lstStyle/>
        <a:p>
          <a:endParaRPr lang="ru-RU"/>
        </a:p>
      </dgm:t>
    </dgm:pt>
    <dgm:pt modelId="{15804992-CA67-4EA9-B7C2-669455BA22D2}">
      <dgm:prSet phldrT="[Текст]"/>
      <dgm:spPr/>
      <dgm:t>
        <a:bodyPr/>
        <a:lstStyle/>
        <a:p>
          <a:r>
            <a:rPr lang="ru-RU" dirty="0" smtClean="0"/>
            <a:t>5 этап – заключительный (творческий)</a:t>
          </a:r>
          <a:endParaRPr lang="ru-RU" dirty="0"/>
        </a:p>
      </dgm:t>
    </dgm:pt>
    <dgm:pt modelId="{0AA33F96-EF62-40D5-93C1-57DAFF03F840}" type="parTrans" cxnId="{E68070F9-49FB-4192-B973-6AB1BB43200A}">
      <dgm:prSet/>
      <dgm:spPr/>
      <dgm:t>
        <a:bodyPr/>
        <a:lstStyle/>
        <a:p>
          <a:endParaRPr lang="ru-RU"/>
        </a:p>
      </dgm:t>
    </dgm:pt>
    <dgm:pt modelId="{1EDF1DE1-CF91-4AD0-A54B-B1A008EF2B8C}" type="sibTrans" cxnId="{E68070F9-49FB-4192-B973-6AB1BB43200A}">
      <dgm:prSet/>
      <dgm:spPr/>
      <dgm:t>
        <a:bodyPr/>
        <a:lstStyle/>
        <a:p>
          <a:endParaRPr lang="ru-RU"/>
        </a:p>
      </dgm:t>
    </dgm:pt>
    <dgm:pt modelId="{FF5DD3E5-46AC-45C2-8D6A-B1D8AC8DC977}">
      <dgm:prSet/>
      <dgm:spPr/>
      <dgm:t>
        <a:bodyPr/>
        <a:lstStyle/>
        <a:p>
          <a:r>
            <a:rPr lang="ru-RU" dirty="0" smtClean="0"/>
            <a:t>2 этап – подготовительный </a:t>
          </a:r>
          <a:endParaRPr lang="ru-RU" dirty="0"/>
        </a:p>
      </dgm:t>
    </dgm:pt>
    <dgm:pt modelId="{612209B7-FE12-4D49-94C7-CB5BBD2B02FE}" type="parTrans" cxnId="{E416476F-1CBC-4462-AA76-4C2A5151AD17}">
      <dgm:prSet/>
      <dgm:spPr/>
      <dgm:t>
        <a:bodyPr/>
        <a:lstStyle/>
        <a:p>
          <a:endParaRPr lang="ru-RU"/>
        </a:p>
      </dgm:t>
    </dgm:pt>
    <dgm:pt modelId="{5E0AEBF7-EB64-4517-A50B-2A12F3042320}" type="sibTrans" cxnId="{E416476F-1CBC-4462-AA76-4C2A5151AD17}">
      <dgm:prSet/>
      <dgm:spPr/>
      <dgm:t>
        <a:bodyPr/>
        <a:lstStyle/>
        <a:p>
          <a:endParaRPr lang="ru-RU"/>
        </a:p>
      </dgm:t>
    </dgm:pt>
    <dgm:pt modelId="{E356291C-9D4D-4024-B25F-5FA2B6BFED55}">
      <dgm:prSet/>
      <dgm:spPr/>
      <dgm:t>
        <a:bodyPr/>
        <a:lstStyle/>
        <a:p>
          <a:r>
            <a:rPr lang="ru-RU" dirty="0" smtClean="0"/>
            <a:t>3 этап - эмоциональный</a:t>
          </a:r>
          <a:endParaRPr lang="ru-RU" dirty="0"/>
        </a:p>
      </dgm:t>
    </dgm:pt>
    <dgm:pt modelId="{F4A7BE66-89F8-4060-833B-F0011A8F530D}" type="sibTrans" cxnId="{24F09135-4D75-4B2F-8FF2-9B1CF00EE247}">
      <dgm:prSet/>
      <dgm:spPr/>
      <dgm:t>
        <a:bodyPr/>
        <a:lstStyle/>
        <a:p>
          <a:endParaRPr lang="ru-RU"/>
        </a:p>
      </dgm:t>
    </dgm:pt>
    <dgm:pt modelId="{697C0F4C-3C8E-47D6-AA72-6F7E3809CADA}" type="parTrans" cxnId="{24F09135-4D75-4B2F-8FF2-9B1CF00EE247}">
      <dgm:prSet/>
      <dgm:spPr/>
      <dgm:t>
        <a:bodyPr/>
        <a:lstStyle/>
        <a:p>
          <a:endParaRPr lang="ru-RU"/>
        </a:p>
      </dgm:t>
    </dgm:pt>
    <dgm:pt modelId="{7AB97A6C-2BBF-4867-8D46-034FCE08BD57}" type="pres">
      <dgm:prSet presAssocID="{242EC312-0794-4190-8A82-5CD08BD2567A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1C470E4-CEDD-4532-A1CC-792C9E26FF72}" type="pres">
      <dgm:prSet presAssocID="{116E7343-F58C-463A-98F5-E84A8FCE91DC}" presName="parentLin" presStyleCnt="0"/>
      <dgm:spPr/>
    </dgm:pt>
    <dgm:pt modelId="{94731261-9F7B-4FDA-82E8-7F24522E3ABB}" type="pres">
      <dgm:prSet presAssocID="{116E7343-F58C-463A-98F5-E84A8FCE91DC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FF943768-8466-4ACE-A4C4-568CF7E90F06}" type="pres">
      <dgm:prSet presAssocID="{116E7343-F58C-463A-98F5-E84A8FCE91DC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EC0E9E9-72A7-4F10-8E8D-DBF4F88BBC5B}" type="pres">
      <dgm:prSet presAssocID="{116E7343-F58C-463A-98F5-E84A8FCE91DC}" presName="negativeSpace" presStyleCnt="0"/>
      <dgm:spPr/>
    </dgm:pt>
    <dgm:pt modelId="{B2B813C6-339F-471B-8310-BA6405108296}" type="pres">
      <dgm:prSet presAssocID="{116E7343-F58C-463A-98F5-E84A8FCE91DC}" presName="childText" presStyleLbl="conFgAcc1" presStyleIdx="0" presStyleCnt="5">
        <dgm:presLayoutVars>
          <dgm:bulletEnabled val="1"/>
        </dgm:presLayoutVars>
      </dgm:prSet>
      <dgm:spPr/>
    </dgm:pt>
    <dgm:pt modelId="{E28D81DF-3766-4726-9F16-7D1C6BACB47A}" type="pres">
      <dgm:prSet presAssocID="{13C1355A-3E0A-462C-84B9-C93E86932019}" presName="spaceBetweenRectangles" presStyleCnt="0"/>
      <dgm:spPr/>
    </dgm:pt>
    <dgm:pt modelId="{9805D753-39DC-4610-A572-EC86EC10176B}" type="pres">
      <dgm:prSet presAssocID="{FF5DD3E5-46AC-45C2-8D6A-B1D8AC8DC977}" presName="parentLin" presStyleCnt="0"/>
      <dgm:spPr/>
    </dgm:pt>
    <dgm:pt modelId="{811526E4-EEEA-4DF7-9223-15547D65B4AD}" type="pres">
      <dgm:prSet presAssocID="{FF5DD3E5-46AC-45C2-8D6A-B1D8AC8DC977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C15A7875-C118-4EF3-BC13-1A4451BE34CE}" type="pres">
      <dgm:prSet presAssocID="{FF5DD3E5-46AC-45C2-8D6A-B1D8AC8DC977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911E572-557F-403F-891A-A46D01CB1467}" type="pres">
      <dgm:prSet presAssocID="{FF5DD3E5-46AC-45C2-8D6A-B1D8AC8DC977}" presName="negativeSpace" presStyleCnt="0"/>
      <dgm:spPr/>
    </dgm:pt>
    <dgm:pt modelId="{47897750-4BAA-4868-ADB8-5E61AC267C42}" type="pres">
      <dgm:prSet presAssocID="{FF5DD3E5-46AC-45C2-8D6A-B1D8AC8DC977}" presName="childText" presStyleLbl="conFgAcc1" presStyleIdx="1" presStyleCnt="5">
        <dgm:presLayoutVars>
          <dgm:bulletEnabled val="1"/>
        </dgm:presLayoutVars>
      </dgm:prSet>
      <dgm:spPr/>
    </dgm:pt>
    <dgm:pt modelId="{4326B8A8-5BDF-478E-A640-989C96DB6533}" type="pres">
      <dgm:prSet presAssocID="{5E0AEBF7-EB64-4517-A50B-2A12F3042320}" presName="spaceBetweenRectangles" presStyleCnt="0"/>
      <dgm:spPr/>
    </dgm:pt>
    <dgm:pt modelId="{0C863564-73CB-45ED-A365-322D1243CB16}" type="pres">
      <dgm:prSet presAssocID="{E356291C-9D4D-4024-B25F-5FA2B6BFED55}" presName="parentLin" presStyleCnt="0"/>
      <dgm:spPr/>
    </dgm:pt>
    <dgm:pt modelId="{677580EE-7AC4-4AB7-98E5-E8276E51EFD8}" type="pres">
      <dgm:prSet presAssocID="{E356291C-9D4D-4024-B25F-5FA2B6BFED55}" presName="parentLeftMargin" presStyleLbl="node1" presStyleIdx="1" presStyleCnt="5"/>
      <dgm:spPr/>
      <dgm:t>
        <a:bodyPr/>
        <a:lstStyle/>
        <a:p>
          <a:endParaRPr lang="ru-RU"/>
        </a:p>
      </dgm:t>
    </dgm:pt>
    <dgm:pt modelId="{208CECA1-2846-448C-B136-6967CEC942F6}" type="pres">
      <dgm:prSet presAssocID="{E356291C-9D4D-4024-B25F-5FA2B6BFED55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F7FDB9-C449-4527-B58E-01F13D5DB46B}" type="pres">
      <dgm:prSet presAssocID="{E356291C-9D4D-4024-B25F-5FA2B6BFED55}" presName="negativeSpace" presStyleCnt="0"/>
      <dgm:spPr/>
    </dgm:pt>
    <dgm:pt modelId="{6A5A475A-914B-4E31-B6EA-BE127B22780E}" type="pres">
      <dgm:prSet presAssocID="{E356291C-9D4D-4024-B25F-5FA2B6BFED55}" presName="childText" presStyleLbl="conFgAcc1" presStyleIdx="2" presStyleCnt="5">
        <dgm:presLayoutVars>
          <dgm:bulletEnabled val="1"/>
        </dgm:presLayoutVars>
      </dgm:prSet>
      <dgm:spPr/>
    </dgm:pt>
    <dgm:pt modelId="{8A22ECCF-3A9C-4E47-B15C-BFE7494F445F}" type="pres">
      <dgm:prSet presAssocID="{F4A7BE66-89F8-4060-833B-F0011A8F530D}" presName="spaceBetweenRectangles" presStyleCnt="0"/>
      <dgm:spPr/>
    </dgm:pt>
    <dgm:pt modelId="{21E84DEA-ED28-4222-AA62-FDCC380B4AB1}" type="pres">
      <dgm:prSet presAssocID="{C525F0F3-0EDD-4A76-B82D-8F9F7E64DBCE}" presName="parentLin" presStyleCnt="0"/>
      <dgm:spPr/>
    </dgm:pt>
    <dgm:pt modelId="{3E3DBD21-82BC-4E2F-B564-A38ACFB9FD5E}" type="pres">
      <dgm:prSet presAssocID="{C525F0F3-0EDD-4A76-B82D-8F9F7E64DBCE}" presName="parentLeftMargin" presStyleLbl="node1" presStyleIdx="2" presStyleCnt="5"/>
      <dgm:spPr/>
      <dgm:t>
        <a:bodyPr/>
        <a:lstStyle/>
        <a:p>
          <a:endParaRPr lang="ru-RU"/>
        </a:p>
      </dgm:t>
    </dgm:pt>
    <dgm:pt modelId="{25FCCC8C-8FEF-4920-B107-F9C771EC81DD}" type="pres">
      <dgm:prSet presAssocID="{C525F0F3-0EDD-4A76-B82D-8F9F7E64DBCE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9A45B6-9D03-42C2-B8D1-BDCDB4DACBA6}" type="pres">
      <dgm:prSet presAssocID="{C525F0F3-0EDD-4A76-B82D-8F9F7E64DBCE}" presName="negativeSpace" presStyleCnt="0"/>
      <dgm:spPr/>
    </dgm:pt>
    <dgm:pt modelId="{943686ED-AE24-448B-AA6F-DD9A99D71D43}" type="pres">
      <dgm:prSet presAssocID="{C525F0F3-0EDD-4A76-B82D-8F9F7E64DBCE}" presName="childText" presStyleLbl="conFgAcc1" presStyleIdx="3" presStyleCnt="5">
        <dgm:presLayoutVars>
          <dgm:bulletEnabled val="1"/>
        </dgm:presLayoutVars>
      </dgm:prSet>
      <dgm:spPr/>
    </dgm:pt>
    <dgm:pt modelId="{18986102-5A5A-460B-865A-58D4F7C43587}" type="pres">
      <dgm:prSet presAssocID="{493ABFFE-AE62-4F4F-A198-DB98E0C9163C}" presName="spaceBetweenRectangles" presStyleCnt="0"/>
      <dgm:spPr/>
    </dgm:pt>
    <dgm:pt modelId="{A895A943-F3D9-4ABF-9A5F-EAED48EC61AC}" type="pres">
      <dgm:prSet presAssocID="{15804992-CA67-4EA9-B7C2-669455BA22D2}" presName="parentLin" presStyleCnt="0"/>
      <dgm:spPr/>
    </dgm:pt>
    <dgm:pt modelId="{4863FAA8-E1E7-440F-874C-7E723FEFBCAB}" type="pres">
      <dgm:prSet presAssocID="{15804992-CA67-4EA9-B7C2-669455BA22D2}" presName="parentLeftMargin" presStyleLbl="node1" presStyleIdx="3" presStyleCnt="5"/>
      <dgm:spPr/>
      <dgm:t>
        <a:bodyPr/>
        <a:lstStyle/>
        <a:p>
          <a:endParaRPr lang="ru-RU"/>
        </a:p>
      </dgm:t>
    </dgm:pt>
    <dgm:pt modelId="{F93F5B1D-B8D2-49A1-BDD8-3E5C7A306923}" type="pres">
      <dgm:prSet presAssocID="{15804992-CA67-4EA9-B7C2-669455BA22D2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3DB55D5-A3B4-4EC3-AC89-AAA3850B92C0}" type="pres">
      <dgm:prSet presAssocID="{15804992-CA67-4EA9-B7C2-669455BA22D2}" presName="negativeSpace" presStyleCnt="0"/>
      <dgm:spPr/>
    </dgm:pt>
    <dgm:pt modelId="{AE6D06A0-A1E2-4D39-8649-83373234473E}" type="pres">
      <dgm:prSet presAssocID="{15804992-CA67-4EA9-B7C2-669455BA22D2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6AB50AC3-09D5-4913-8369-2C35AF2BE745}" type="presOf" srcId="{C525F0F3-0EDD-4A76-B82D-8F9F7E64DBCE}" destId="{25FCCC8C-8FEF-4920-B107-F9C771EC81DD}" srcOrd="1" destOrd="0" presId="urn:microsoft.com/office/officeart/2005/8/layout/list1"/>
    <dgm:cxn modelId="{24F09135-4D75-4B2F-8FF2-9B1CF00EE247}" srcId="{242EC312-0794-4190-8A82-5CD08BD2567A}" destId="{E356291C-9D4D-4024-B25F-5FA2B6BFED55}" srcOrd="2" destOrd="0" parTransId="{697C0F4C-3C8E-47D6-AA72-6F7E3809CADA}" sibTransId="{F4A7BE66-89F8-4060-833B-F0011A8F530D}"/>
    <dgm:cxn modelId="{A386C6AB-55EA-465D-AC61-4A80FB3682E5}" type="presOf" srcId="{15804992-CA67-4EA9-B7C2-669455BA22D2}" destId="{F93F5B1D-B8D2-49A1-BDD8-3E5C7A306923}" srcOrd="1" destOrd="0" presId="urn:microsoft.com/office/officeart/2005/8/layout/list1"/>
    <dgm:cxn modelId="{10DC28B6-ECC9-4BC5-B39D-DD597832BE19}" type="presOf" srcId="{15804992-CA67-4EA9-B7C2-669455BA22D2}" destId="{4863FAA8-E1E7-440F-874C-7E723FEFBCAB}" srcOrd="0" destOrd="0" presId="urn:microsoft.com/office/officeart/2005/8/layout/list1"/>
    <dgm:cxn modelId="{6398F33D-5018-47D8-97B4-34B9A52980D3}" type="presOf" srcId="{116E7343-F58C-463A-98F5-E84A8FCE91DC}" destId="{FF943768-8466-4ACE-A4C4-568CF7E90F06}" srcOrd="1" destOrd="0" presId="urn:microsoft.com/office/officeart/2005/8/layout/list1"/>
    <dgm:cxn modelId="{6C62C9ED-BD2A-4B8D-B8B8-E5D9434F14C0}" type="presOf" srcId="{242EC312-0794-4190-8A82-5CD08BD2567A}" destId="{7AB97A6C-2BBF-4867-8D46-034FCE08BD57}" srcOrd="0" destOrd="0" presId="urn:microsoft.com/office/officeart/2005/8/layout/list1"/>
    <dgm:cxn modelId="{035A65D7-B6FD-4DAA-A69F-B8AE25BCDEBA}" srcId="{242EC312-0794-4190-8A82-5CD08BD2567A}" destId="{C525F0F3-0EDD-4A76-B82D-8F9F7E64DBCE}" srcOrd="3" destOrd="0" parTransId="{281A7C2B-DECD-49B6-BA13-77FEEB6446C8}" sibTransId="{493ABFFE-AE62-4F4F-A198-DB98E0C9163C}"/>
    <dgm:cxn modelId="{C98C72A5-CA4D-4BB5-B43B-33CFC67429CC}" type="presOf" srcId="{E356291C-9D4D-4024-B25F-5FA2B6BFED55}" destId="{208CECA1-2846-448C-B136-6967CEC942F6}" srcOrd="1" destOrd="0" presId="urn:microsoft.com/office/officeart/2005/8/layout/list1"/>
    <dgm:cxn modelId="{8D905115-BA27-4575-905C-6C939E03B552}" type="presOf" srcId="{FF5DD3E5-46AC-45C2-8D6A-B1D8AC8DC977}" destId="{811526E4-EEEA-4DF7-9223-15547D65B4AD}" srcOrd="0" destOrd="0" presId="urn:microsoft.com/office/officeart/2005/8/layout/list1"/>
    <dgm:cxn modelId="{E68070F9-49FB-4192-B973-6AB1BB43200A}" srcId="{242EC312-0794-4190-8A82-5CD08BD2567A}" destId="{15804992-CA67-4EA9-B7C2-669455BA22D2}" srcOrd="4" destOrd="0" parTransId="{0AA33F96-EF62-40D5-93C1-57DAFF03F840}" sibTransId="{1EDF1DE1-CF91-4AD0-A54B-B1A008EF2B8C}"/>
    <dgm:cxn modelId="{11B3DF57-9979-4C44-A290-C83DD4033005}" type="presOf" srcId="{FF5DD3E5-46AC-45C2-8D6A-B1D8AC8DC977}" destId="{C15A7875-C118-4EF3-BC13-1A4451BE34CE}" srcOrd="1" destOrd="0" presId="urn:microsoft.com/office/officeart/2005/8/layout/list1"/>
    <dgm:cxn modelId="{E416476F-1CBC-4462-AA76-4C2A5151AD17}" srcId="{242EC312-0794-4190-8A82-5CD08BD2567A}" destId="{FF5DD3E5-46AC-45C2-8D6A-B1D8AC8DC977}" srcOrd="1" destOrd="0" parTransId="{612209B7-FE12-4D49-94C7-CB5BBD2B02FE}" sibTransId="{5E0AEBF7-EB64-4517-A50B-2A12F3042320}"/>
    <dgm:cxn modelId="{C344B855-FE52-49BD-8A47-99D8866DA74C}" type="presOf" srcId="{116E7343-F58C-463A-98F5-E84A8FCE91DC}" destId="{94731261-9F7B-4FDA-82E8-7F24522E3ABB}" srcOrd="0" destOrd="0" presId="urn:microsoft.com/office/officeart/2005/8/layout/list1"/>
    <dgm:cxn modelId="{F3C8D6E7-7F4E-4158-B6B2-35F0F88718DE}" type="presOf" srcId="{C525F0F3-0EDD-4A76-B82D-8F9F7E64DBCE}" destId="{3E3DBD21-82BC-4E2F-B564-A38ACFB9FD5E}" srcOrd="0" destOrd="0" presId="urn:microsoft.com/office/officeart/2005/8/layout/list1"/>
    <dgm:cxn modelId="{CD164DCA-B941-4A73-8214-189052F3AE7E}" srcId="{242EC312-0794-4190-8A82-5CD08BD2567A}" destId="{116E7343-F58C-463A-98F5-E84A8FCE91DC}" srcOrd="0" destOrd="0" parTransId="{F2051BB1-6A77-4160-B5AD-D09BBE8E59F6}" sibTransId="{13C1355A-3E0A-462C-84B9-C93E86932019}"/>
    <dgm:cxn modelId="{5D8516D2-48FD-4BA3-BBC5-2AFD2011EDA7}" type="presOf" srcId="{E356291C-9D4D-4024-B25F-5FA2B6BFED55}" destId="{677580EE-7AC4-4AB7-98E5-E8276E51EFD8}" srcOrd="0" destOrd="0" presId="urn:microsoft.com/office/officeart/2005/8/layout/list1"/>
    <dgm:cxn modelId="{92D47065-6C4F-4A74-8756-B217F1A57927}" type="presParOf" srcId="{7AB97A6C-2BBF-4867-8D46-034FCE08BD57}" destId="{61C470E4-CEDD-4532-A1CC-792C9E26FF72}" srcOrd="0" destOrd="0" presId="urn:microsoft.com/office/officeart/2005/8/layout/list1"/>
    <dgm:cxn modelId="{81C4060C-5396-4FFD-A265-D8FEF5E93C64}" type="presParOf" srcId="{61C470E4-CEDD-4532-A1CC-792C9E26FF72}" destId="{94731261-9F7B-4FDA-82E8-7F24522E3ABB}" srcOrd="0" destOrd="0" presId="urn:microsoft.com/office/officeart/2005/8/layout/list1"/>
    <dgm:cxn modelId="{3AF94C9A-2ACF-40D6-987A-F45649C828B4}" type="presParOf" srcId="{61C470E4-CEDD-4532-A1CC-792C9E26FF72}" destId="{FF943768-8466-4ACE-A4C4-568CF7E90F06}" srcOrd="1" destOrd="0" presId="urn:microsoft.com/office/officeart/2005/8/layout/list1"/>
    <dgm:cxn modelId="{8B8498EC-EF3D-4213-9625-77775247B158}" type="presParOf" srcId="{7AB97A6C-2BBF-4867-8D46-034FCE08BD57}" destId="{0EC0E9E9-72A7-4F10-8E8D-DBF4F88BBC5B}" srcOrd="1" destOrd="0" presId="urn:microsoft.com/office/officeart/2005/8/layout/list1"/>
    <dgm:cxn modelId="{3A695B2A-5DF2-46EC-AD39-8DAD1A8276AE}" type="presParOf" srcId="{7AB97A6C-2BBF-4867-8D46-034FCE08BD57}" destId="{B2B813C6-339F-471B-8310-BA6405108296}" srcOrd="2" destOrd="0" presId="urn:microsoft.com/office/officeart/2005/8/layout/list1"/>
    <dgm:cxn modelId="{D1E714B7-07BB-4BD5-B08F-9A167135601F}" type="presParOf" srcId="{7AB97A6C-2BBF-4867-8D46-034FCE08BD57}" destId="{E28D81DF-3766-4726-9F16-7D1C6BACB47A}" srcOrd="3" destOrd="0" presId="urn:microsoft.com/office/officeart/2005/8/layout/list1"/>
    <dgm:cxn modelId="{31D27999-3126-4B65-866C-0D32449134D7}" type="presParOf" srcId="{7AB97A6C-2BBF-4867-8D46-034FCE08BD57}" destId="{9805D753-39DC-4610-A572-EC86EC10176B}" srcOrd="4" destOrd="0" presId="urn:microsoft.com/office/officeart/2005/8/layout/list1"/>
    <dgm:cxn modelId="{D28652EB-6C27-453F-8F0E-3050D264FA78}" type="presParOf" srcId="{9805D753-39DC-4610-A572-EC86EC10176B}" destId="{811526E4-EEEA-4DF7-9223-15547D65B4AD}" srcOrd="0" destOrd="0" presId="urn:microsoft.com/office/officeart/2005/8/layout/list1"/>
    <dgm:cxn modelId="{EBDB5801-66E1-4140-AD78-1ED4A4BF92A7}" type="presParOf" srcId="{9805D753-39DC-4610-A572-EC86EC10176B}" destId="{C15A7875-C118-4EF3-BC13-1A4451BE34CE}" srcOrd="1" destOrd="0" presId="urn:microsoft.com/office/officeart/2005/8/layout/list1"/>
    <dgm:cxn modelId="{854F8242-DB5D-44EF-AC2C-0B3D1E9EF09B}" type="presParOf" srcId="{7AB97A6C-2BBF-4867-8D46-034FCE08BD57}" destId="{2911E572-557F-403F-891A-A46D01CB1467}" srcOrd="5" destOrd="0" presId="urn:microsoft.com/office/officeart/2005/8/layout/list1"/>
    <dgm:cxn modelId="{10D329B3-CB2F-46E1-8DBB-04828C37683C}" type="presParOf" srcId="{7AB97A6C-2BBF-4867-8D46-034FCE08BD57}" destId="{47897750-4BAA-4868-ADB8-5E61AC267C42}" srcOrd="6" destOrd="0" presId="urn:microsoft.com/office/officeart/2005/8/layout/list1"/>
    <dgm:cxn modelId="{31656A65-D4E0-45DA-BD54-2E2B1790C852}" type="presParOf" srcId="{7AB97A6C-2BBF-4867-8D46-034FCE08BD57}" destId="{4326B8A8-5BDF-478E-A640-989C96DB6533}" srcOrd="7" destOrd="0" presId="urn:microsoft.com/office/officeart/2005/8/layout/list1"/>
    <dgm:cxn modelId="{CE0B6D02-DB2B-4FE9-A8B2-D2EA79988078}" type="presParOf" srcId="{7AB97A6C-2BBF-4867-8D46-034FCE08BD57}" destId="{0C863564-73CB-45ED-A365-322D1243CB16}" srcOrd="8" destOrd="0" presId="urn:microsoft.com/office/officeart/2005/8/layout/list1"/>
    <dgm:cxn modelId="{E5CEEB60-E1DF-417B-8DC5-8066D92394B8}" type="presParOf" srcId="{0C863564-73CB-45ED-A365-322D1243CB16}" destId="{677580EE-7AC4-4AB7-98E5-E8276E51EFD8}" srcOrd="0" destOrd="0" presId="urn:microsoft.com/office/officeart/2005/8/layout/list1"/>
    <dgm:cxn modelId="{12D0B610-0A0C-424E-8D51-5F8C18DD04B8}" type="presParOf" srcId="{0C863564-73CB-45ED-A365-322D1243CB16}" destId="{208CECA1-2846-448C-B136-6967CEC942F6}" srcOrd="1" destOrd="0" presId="urn:microsoft.com/office/officeart/2005/8/layout/list1"/>
    <dgm:cxn modelId="{45118931-C828-4B9F-BFA8-A292B8EC50A0}" type="presParOf" srcId="{7AB97A6C-2BBF-4867-8D46-034FCE08BD57}" destId="{41F7FDB9-C449-4527-B58E-01F13D5DB46B}" srcOrd="9" destOrd="0" presId="urn:microsoft.com/office/officeart/2005/8/layout/list1"/>
    <dgm:cxn modelId="{9423EFA5-3C41-4E46-8796-A9DE3239B45C}" type="presParOf" srcId="{7AB97A6C-2BBF-4867-8D46-034FCE08BD57}" destId="{6A5A475A-914B-4E31-B6EA-BE127B22780E}" srcOrd="10" destOrd="0" presId="urn:microsoft.com/office/officeart/2005/8/layout/list1"/>
    <dgm:cxn modelId="{C472881B-18F8-4C51-A428-BA3D23DA0B6E}" type="presParOf" srcId="{7AB97A6C-2BBF-4867-8D46-034FCE08BD57}" destId="{8A22ECCF-3A9C-4E47-B15C-BFE7494F445F}" srcOrd="11" destOrd="0" presId="urn:microsoft.com/office/officeart/2005/8/layout/list1"/>
    <dgm:cxn modelId="{0D52DF80-9180-4161-951E-C15346D861CE}" type="presParOf" srcId="{7AB97A6C-2BBF-4867-8D46-034FCE08BD57}" destId="{21E84DEA-ED28-4222-AA62-FDCC380B4AB1}" srcOrd="12" destOrd="0" presId="urn:microsoft.com/office/officeart/2005/8/layout/list1"/>
    <dgm:cxn modelId="{01BA6380-6D2D-4591-B29E-487574B6B518}" type="presParOf" srcId="{21E84DEA-ED28-4222-AA62-FDCC380B4AB1}" destId="{3E3DBD21-82BC-4E2F-B564-A38ACFB9FD5E}" srcOrd="0" destOrd="0" presId="urn:microsoft.com/office/officeart/2005/8/layout/list1"/>
    <dgm:cxn modelId="{CA8A309C-6063-452E-8772-3C3A3BF7C41D}" type="presParOf" srcId="{21E84DEA-ED28-4222-AA62-FDCC380B4AB1}" destId="{25FCCC8C-8FEF-4920-B107-F9C771EC81DD}" srcOrd="1" destOrd="0" presId="urn:microsoft.com/office/officeart/2005/8/layout/list1"/>
    <dgm:cxn modelId="{B3A89A9F-C0C7-4600-806D-EC130F373B35}" type="presParOf" srcId="{7AB97A6C-2BBF-4867-8D46-034FCE08BD57}" destId="{7F9A45B6-9D03-42C2-B8D1-BDCDB4DACBA6}" srcOrd="13" destOrd="0" presId="urn:microsoft.com/office/officeart/2005/8/layout/list1"/>
    <dgm:cxn modelId="{1B809B1F-B89E-463A-9EBC-CFDFF7A35208}" type="presParOf" srcId="{7AB97A6C-2BBF-4867-8D46-034FCE08BD57}" destId="{943686ED-AE24-448B-AA6F-DD9A99D71D43}" srcOrd="14" destOrd="0" presId="urn:microsoft.com/office/officeart/2005/8/layout/list1"/>
    <dgm:cxn modelId="{D4D5CFA3-CE4F-4BD3-809F-F1BA900BF1CC}" type="presParOf" srcId="{7AB97A6C-2BBF-4867-8D46-034FCE08BD57}" destId="{18986102-5A5A-460B-865A-58D4F7C43587}" srcOrd="15" destOrd="0" presId="urn:microsoft.com/office/officeart/2005/8/layout/list1"/>
    <dgm:cxn modelId="{8C6F35D3-CA90-4860-BA8C-4D9F9384793A}" type="presParOf" srcId="{7AB97A6C-2BBF-4867-8D46-034FCE08BD57}" destId="{A895A943-F3D9-4ABF-9A5F-EAED48EC61AC}" srcOrd="16" destOrd="0" presId="urn:microsoft.com/office/officeart/2005/8/layout/list1"/>
    <dgm:cxn modelId="{C7928A73-572A-4280-9379-65FB0BDB984B}" type="presParOf" srcId="{A895A943-F3D9-4ABF-9A5F-EAED48EC61AC}" destId="{4863FAA8-E1E7-440F-874C-7E723FEFBCAB}" srcOrd="0" destOrd="0" presId="urn:microsoft.com/office/officeart/2005/8/layout/list1"/>
    <dgm:cxn modelId="{1CEBC86A-BDF0-4925-B9A0-6EAB262E9F2A}" type="presParOf" srcId="{A895A943-F3D9-4ABF-9A5F-EAED48EC61AC}" destId="{F93F5B1D-B8D2-49A1-BDD8-3E5C7A306923}" srcOrd="1" destOrd="0" presId="urn:microsoft.com/office/officeart/2005/8/layout/list1"/>
    <dgm:cxn modelId="{BEC7BD67-D3C2-4686-9688-5D40AADDD62A}" type="presParOf" srcId="{7AB97A6C-2BBF-4867-8D46-034FCE08BD57}" destId="{03DB55D5-A3B4-4EC3-AC89-AAA3850B92C0}" srcOrd="17" destOrd="0" presId="urn:microsoft.com/office/officeart/2005/8/layout/list1"/>
    <dgm:cxn modelId="{572476D9-4C78-4BEE-A0F6-8BCCDC82038E}" type="presParOf" srcId="{7AB97A6C-2BBF-4867-8D46-034FCE08BD57}" destId="{AE6D06A0-A1E2-4D39-8649-83373234473E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B813C6-339F-471B-8310-BA6405108296}">
      <dsp:nvSpPr>
        <dsp:cNvPr id="0" name=""/>
        <dsp:cNvSpPr/>
      </dsp:nvSpPr>
      <dsp:spPr>
        <a:xfrm>
          <a:off x="0" y="305079"/>
          <a:ext cx="6096000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943768-8466-4ACE-A4C4-568CF7E90F06}">
      <dsp:nvSpPr>
        <dsp:cNvPr id="0" name=""/>
        <dsp:cNvSpPr/>
      </dsp:nvSpPr>
      <dsp:spPr>
        <a:xfrm>
          <a:off x="304800" y="39399"/>
          <a:ext cx="4267200" cy="5313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1 этап-диагностический</a:t>
          </a:r>
          <a:endParaRPr lang="ru-RU" sz="1800" kern="1200" dirty="0"/>
        </a:p>
      </dsp:txBody>
      <dsp:txXfrm>
        <a:off x="330739" y="65338"/>
        <a:ext cx="4215322" cy="479482"/>
      </dsp:txXfrm>
    </dsp:sp>
    <dsp:sp modelId="{47897750-4BAA-4868-ADB8-5E61AC267C42}">
      <dsp:nvSpPr>
        <dsp:cNvPr id="0" name=""/>
        <dsp:cNvSpPr/>
      </dsp:nvSpPr>
      <dsp:spPr>
        <a:xfrm>
          <a:off x="0" y="1121559"/>
          <a:ext cx="6096000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5A7875-C118-4EF3-BC13-1A4451BE34CE}">
      <dsp:nvSpPr>
        <dsp:cNvPr id="0" name=""/>
        <dsp:cNvSpPr/>
      </dsp:nvSpPr>
      <dsp:spPr>
        <a:xfrm>
          <a:off x="304800" y="855879"/>
          <a:ext cx="4267200" cy="5313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2 этап – подготовительный </a:t>
          </a:r>
          <a:endParaRPr lang="ru-RU" sz="1800" kern="1200" dirty="0"/>
        </a:p>
      </dsp:txBody>
      <dsp:txXfrm>
        <a:off x="330739" y="881818"/>
        <a:ext cx="4215322" cy="479482"/>
      </dsp:txXfrm>
    </dsp:sp>
    <dsp:sp modelId="{6A5A475A-914B-4E31-B6EA-BE127B22780E}">
      <dsp:nvSpPr>
        <dsp:cNvPr id="0" name=""/>
        <dsp:cNvSpPr/>
      </dsp:nvSpPr>
      <dsp:spPr>
        <a:xfrm>
          <a:off x="0" y="1938039"/>
          <a:ext cx="6096000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8CECA1-2846-448C-B136-6967CEC942F6}">
      <dsp:nvSpPr>
        <dsp:cNvPr id="0" name=""/>
        <dsp:cNvSpPr/>
      </dsp:nvSpPr>
      <dsp:spPr>
        <a:xfrm>
          <a:off x="304800" y="1672359"/>
          <a:ext cx="4267200" cy="5313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3 этап - эмоциональный</a:t>
          </a:r>
          <a:endParaRPr lang="ru-RU" sz="1800" kern="1200" dirty="0"/>
        </a:p>
      </dsp:txBody>
      <dsp:txXfrm>
        <a:off x="330739" y="1698298"/>
        <a:ext cx="4215322" cy="479482"/>
      </dsp:txXfrm>
    </dsp:sp>
    <dsp:sp modelId="{943686ED-AE24-448B-AA6F-DD9A99D71D43}">
      <dsp:nvSpPr>
        <dsp:cNvPr id="0" name=""/>
        <dsp:cNvSpPr/>
      </dsp:nvSpPr>
      <dsp:spPr>
        <a:xfrm>
          <a:off x="0" y="2754520"/>
          <a:ext cx="6096000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FCCC8C-8FEF-4920-B107-F9C771EC81DD}">
      <dsp:nvSpPr>
        <dsp:cNvPr id="0" name=""/>
        <dsp:cNvSpPr/>
      </dsp:nvSpPr>
      <dsp:spPr>
        <a:xfrm>
          <a:off x="304800" y="2488840"/>
          <a:ext cx="4267200" cy="5313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4 этап - основной</a:t>
          </a:r>
          <a:endParaRPr lang="ru-RU" sz="1800" kern="1200" dirty="0"/>
        </a:p>
      </dsp:txBody>
      <dsp:txXfrm>
        <a:off x="330739" y="2514779"/>
        <a:ext cx="4215322" cy="479482"/>
      </dsp:txXfrm>
    </dsp:sp>
    <dsp:sp modelId="{AE6D06A0-A1E2-4D39-8649-83373234473E}">
      <dsp:nvSpPr>
        <dsp:cNvPr id="0" name=""/>
        <dsp:cNvSpPr/>
      </dsp:nvSpPr>
      <dsp:spPr>
        <a:xfrm>
          <a:off x="0" y="3571000"/>
          <a:ext cx="6096000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3F5B1D-B8D2-49A1-BDD8-3E5C7A306923}">
      <dsp:nvSpPr>
        <dsp:cNvPr id="0" name=""/>
        <dsp:cNvSpPr/>
      </dsp:nvSpPr>
      <dsp:spPr>
        <a:xfrm>
          <a:off x="304800" y="3305320"/>
          <a:ext cx="4267200" cy="5313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5 этап – заключительный (творческий)</a:t>
          </a:r>
          <a:endParaRPr lang="ru-RU" sz="1800" kern="1200" dirty="0"/>
        </a:p>
      </dsp:txBody>
      <dsp:txXfrm>
        <a:off x="330739" y="3331259"/>
        <a:ext cx="4215322" cy="47948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20.03.2018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20.03.2018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20.03.2018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20.03.2018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4.gif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15.png"/><Relationship Id="rId9" Type="http://schemas.microsoft.com/office/2007/relationships/diagramDrawing" Target="../diagrams/drawing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908720"/>
            <a:ext cx="7772400" cy="2520280"/>
          </a:xfrm>
        </p:spPr>
        <p:txBody>
          <a:bodyPr>
            <a:normAutofit/>
          </a:bodyPr>
          <a:lstStyle/>
          <a:p>
            <a:r>
              <a:rPr lang="ru-RU" b="1" dirty="0" err="1" smtClean="0">
                <a:solidFill>
                  <a:srgbClr val="FF0000"/>
                </a:solidFill>
                <a:latin typeface="Georgia" panose="02040502050405020303" pitchFamily="18" charset="0"/>
              </a:rPr>
              <a:t>Биоэнергопластика</a:t>
            </a:r>
            <a:r>
              <a:rPr lang="ru-RU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 </a:t>
            </a:r>
            <a:br>
              <a:rPr lang="ru-RU" b="1" dirty="0" smtClean="0">
                <a:solidFill>
                  <a:srgbClr val="FF0000"/>
                </a:solidFill>
                <a:latin typeface="Georgia" panose="02040502050405020303" pitchFamily="18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в работе </a:t>
            </a:r>
            <a:br>
              <a:rPr lang="ru-RU" b="1" dirty="0" smtClean="0">
                <a:solidFill>
                  <a:srgbClr val="FF0000"/>
                </a:solidFill>
                <a:latin typeface="Georgia" panose="02040502050405020303" pitchFamily="18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учителя-логопеда</a:t>
            </a:r>
            <a:endParaRPr lang="ru-RU" b="1" dirty="0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83768" y="4653136"/>
            <a:ext cx="6400800" cy="1752600"/>
          </a:xfrm>
        </p:spPr>
        <p:txBody>
          <a:bodyPr>
            <a:normAutofit lnSpcReduction="10000"/>
          </a:bodyPr>
          <a:lstStyle/>
          <a:p>
            <a:pPr algn="r"/>
            <a:r>
              <a:rPr lang="ru-RU" sz="2000" b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Подготовил: учитель-логопед МДОУ детского сада «Росинка» г. Мышкина</a:t>
            </a:r>
          </a:p>
          <a:p>
            <a:pPr algn="r"/>
            <a:r>
              <a:rPr lang="ru-RU" sz="2000" b="1" dirty="0" err="1" smtClean="0">
                <a:solidFill>
                  <a:srgbClr val="C00000"/>
                </a:solidFill>
                <a:latin typeface="Georgia" panose="02040502050405020303" pitchFamily="18" charset="0"/>
              </a:rPr>
              <a:t>Шамина</a:t>
            </a:r>
            <a:r>
              <a:rPr lang="ru-RU" sz="2000" b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 Л.Н.</a:t>
            </a:r>
          </a:p>
          <a:p>
            <a:pPr algn="r"/>
            <a:endParaRPr lang="ru-RU" sz="2000" b="1" dirty="0">
              <a:solidFill>
                <a:srgbClr val="C00000"/>
              </a:solidFill>
              <a:latin typeface="Georgia" panose="02040502050405020303" pitchFamily="18" charset="0"/>
            </a:endParaRPr>
          </a:p>
          <a:p>
            <a:pPr algn="l"/>
            <a:r>
              <a:rPr lang="ru-RU" sz="2000" b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                          20.03.2018.</a:t>
            </a:r>
            <a:endParaRPr lang="ru-RU" sz="2000" b="1" dirty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4713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      </a:t>
            </a:r>
            <a:endParaRPr lang="ru-RU" dirty="0"/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6012160" y="1556792"/>
            <a:ext cx="2674640" cy="4569371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half" idx="2"/>
          </p:nvPr>
        </p:nvSpPr>
        <p:spPr>
          <a:xfrm>
            <a:off x="179512" y="620688"/>
            <a:ext cx="5410944" cy="5361459"/>
          </a:xfrm>
        </p:spPr>
        <p:txBody>
          <a:bodyPr>
            <a:normAutofit/>
          </a:bodyPr>
          <a:lstStyle/>
          <a:p>
            <a:endParaRPr lang="ru-RU" sz="2800" dirty="0" smtClean="0"/>
          </a:p>
          <a:p>
            <a:endParaRPr lang="ru-RU" sz="2800" dirty="0"/>
          </a:p>
          <a:p>
            <a:r>
              <a:rPr lang="ru-RU" sz="2800" dirty="0" smtClean="0"/>
              <a:t>Используя </a:t>
            </a:r>
            <a:r>
              <a:rPr lang="ru-RU" sz="2800" dirty="0"/>
              <a:t>рекомендации </a:t>
            </a:r>
            <a:r>
              <a:rPr lang="ru-RU" sz="2800" dirty="0" err="1"/>
              <a:t>Т.А.Ткаченко</a:t>
            </a:r>
            <a:r>
              <a:rPr lang="ru-RU" sz="2800" dirty="0"/>
              <a:t>, </a:t>
            </a:r>
            <a:r>
              <a:rPr lang="ru-RU" sz="2800" dirty="0" err="1"/>
              <a:t>Е.В.Мазановой</a:t>
            </a:r>
            <a:r>
              <a:rPr lang="ru-RU" sz="2800" dirty="0"/>
              <a:t>, </a:t>
            </a:r>
            <a:r>
              <a:rPr lang="ru-RU" sz="2800" dirty="0" smtClean="0"/>
              <a:t>Коноваленко и других </a:t>
            </a:r>
            <a:endParaRPr lang="ru-RU" sz="2800" dirty="0"/>
          </a:p>
          <a:p>
            <a:r>
              <a:rPr lang="ru-RU" sz="2800" b="1" dirty="0"/>
              <a:t>Р.Г. </a:t>
            </a:r>
            <a:r>
              <a:rPr lang="ru-RU" sz="2800" b="1" dirty="0" err="1"/>
              <a:t>Бушлякова</a:t>
            </a:r>
            <a:r>
              <a:rPr lang="ru-RU" sz="2800" b="1" dirty="0"/>
              <a:t> </a:t>
            </a:r>
            <a:r>
              <a:rPr lang="ru-RU" sz="2800" dirty="0"/>
              <a:t>создала свою систему </a:t>
            </a:r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926766"/>
            <a:ext cx="3148203" cy="4806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37289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85800"/>
            <a:ext cx="8229600" cy="1143000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</a:rPr>
              <a:t>      Этапы </a:t>
            </a:r>
            <a:r>
              <a:rPr lang="ru-RU" sz="4000" b="1" dirty="0" err="1" smtClean="0">
                <a:solidFill>
                  <a:srgbClr val="C00000"/>
                </a:solidFill>
              </a:rPr>
              <a:t>биоэнергопластики</a:t>
            </a:r>
            <a:endParaRPr lang="ru-RU" sz="4000" b="1" dirty="0">
              <a:solidFill>
                <a:srgbClr val="C00000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98" b="8565"/>
          <a:stretch/>
        </p:blipFill>
        <p:spPr>
          <a:xfrm rot="804734">
            <a:off x="7744795" y="1168505"/>
            <a:ext cx="1206728" cy="1801486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26152">
            <a:off x="-60251" y="1096600"/>
            <a:ext cx="1779484" cy="971776"/>
          </a:xfrm>
          <a:prstGeom prst="rect">
            <a:avLst/>
          </a:prstGeom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578616529"/>
              </p:ext>
            </p:extLst>
          </p:nvPr>
        </p:nvGraphicFramePr>
        <p:xfrm>
          <a:off x="829491" y="2204864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5255266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85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Преимущества </a:t>
            </a:r>
            <a:r>
              <a:rPr lang="ru-RU" b="1" dirty="0" err="1">
                <a:solidFill>
                  <a:srgbClr val="C00000"/>
                </a:solidFill>
              </a:rPr>
              <a:t>биоэнергопластики</a:t>
            </a:r>
            <a:r>
              <a:rPr lang="ru-RU" b="1" dirty="0">
                <a:solidFill>
                  <a:srgbClr val="C00000"/>
                </a:solidFill>
              </a:rPr>
              <a:t> для детей с ОНР и ФФН        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98" b="8565"/>
          <a:stretch/>
        </p:blipFill>
        <p:spPr>
          <a:xfrm rot="804734">
            <a:off x="7744795" y="1168505"/>
            <a:ext cx="1206728" cy="1801486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26152">
            <a:off x="-60251" y="1096600"/>
            <a:ext cx="1779484" cy="97177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9552" y="2069248"/>
            <a:ext cx="784887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•</a:t>
            </a:r>
            <a:r>
              <a:rPr lang="ru-RU" sz="2400" dirty="0">
                <a:latin typeface="Georgia" panose="02040502050405020303" pitchFamily="18" charset="0"/>
              </a:rPr>
              <a:t>Оптимизирует психологическую базу речи.</a:t>
            </a:r>
          </a:p>
          <a:p>
            <a:r>
              <a:rPr lang="ru-RU" sz="2400" dirty="0">
                <a:latin typeface="Georgia" panose="02040502050405020303" pitchFamily="18" charset="0"/>
              </a:rPr>
              <a:t>•Способствует коррекции звукопроизношения, фонематических процессов.</a:t>
            </a:r>
          </a:p>
          <a:p>
            <a:r>
              <a:rPr lang="ru-RU" sz="2400" dirty="0">
                <a:latin typeface="Georgia" panose="02040502050405020303" pitchFamily="18" charset="0"/>
              </a:rPr>
              <a:t>•Улучшает моторные возможности </a:t>
            </a:r>
            <a:r>
              <a:rPr lang="ru-RU" sz="2400" dirty="0" err="1">
                <a:latin typeface="Georgia" panose="02040502050405020303" pitchFamily="18" charset="0"/>
              </a:rPr>
              <a:t>ребѐнка</a:t>
            </a:r>
            <a:r>
              <a:rPr lang="ru-RU" sz="2400" dirty="0">
                <a:latin typeface="Georgia" panose="02040502050405020303" pitchFamily="18" charset="0"/>
              </a:rPr>
              <a:t> по всем параметрам.</a:t>
            </a:r>
          </a:p>
          <a:p>
            <a:r>
              <a:rPr lang="ru-RU" sz="2400" dirty="0">
                <a:latin typeface="Georgia" panose="02040502050405020303" pitchFamily="18" charset="0"/>
              </a:rPr>
              <a:t>•Синхронизирует работу над речевой, мелкой моторикой.</a:t>
            </a:r>
          </a:p>
          <a:p>
            <a:r>
              <a:rPr lang="ru-RU" sz="2400" dirty="0">
                <a:latin typeface="Georgia" panose="02040502050405020303" pitchFamily="18" charset="0"/>
              </a:rPr>
              <a:t>• Сокращает длительность занятий, усиливает их результативность.</a:t>
            </a:r>
          </a:p>
          <a:p>
            <a:r>
              <a:rPr lang="ru-RU" sz="2400" dirty="0">
                <a:latin typeface="Georgia" panose="02040502050405020303" pitchFamily="18" charset="0"/>
              </a:rPr>
              <a:t>•Позволяет быстро убрать зрительную опору – зеркало и перейти к выполнению упражнений по ощущениям.</a:t>
            </a:r>
          </a:p>
        </p:txBody>
      </p:sp>
    </p:spTree>
    <p:extLst>
      <p:ext uri="{BB962C8B-B14F-4D97-AF65-F5344CB8AC3E}">
        <p14:creationId xmlns:p14="http://schemas.microsoft.com/office/powerpoint/2010/main" val="37083043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>
                <a:solidFill>
                  <a:srgbClr val="C00000"/>
                </a:solidFill>
              </a:rPr>
              <a:t>Особенности работы с применением </a:t>
            </a:r>
            <a:r>
              <a:rPr lang="ru-RU" sz="3200" b="1" dirty="0" err="1">
                <a:solidFill>
                  <a:srgbClr val="C00000"/>
                </a:solidFill>
              </a:rPr>
              <a:t>биоэнергопластики</a:t>
            </a:r>
            <a:r>
              <a:rPr lang="ru-RU" sz="3200" b="1" dirty="0">
                <a:solidFill>
                  <a:srgbClr val="C00000"/>
                </a:solidFill>
              </a:rPr>
              <a:t>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dirty="0" smtClean="0"/>
              <a:t>Учитывать </a:t>
            </a:r>
            <a:r>
              <a:rPr lang="ru-RU" dirty="0"/>
              <a:t>индивидуальные особенности детей.</a:t>
            </a:r>
          </a:p>
          <a:p>
            <a:r>
              <a:rPr lang="ru-RU" dirty="0" smtClean="0"/>
              <a:t>Подключать </a:t>
            </a:r>
            <a:r>
              <a:rPr lang="ru-RU" dirty="0"/>
              <a:t>руки </a:t>
            </a:r>
            <a:r>
              <a:rPr lang="ru-RU" dirty="0" err="1"/>
              <a:t>ребѐнка</a:t>
            </a:r>
            <a:r>
              <a:rPr lang="ru-RU" dirty="0"/>
              <a:t> только при полном освоении артикуляционного упражнения и выполнении его без ошибок.</a:t>
            </a:r>
          </a:p>
          <a:p>
            <a:r>
              <a:rPr lang="ru-RU" dirty="0" smtClean="0"/>
              <a:t>Следить </a:t>
            </a:r>
            <a:r>
              <a:rPr lang="ru-RU" dirty="0"/>
              <a:t>за тем, чтобы кисти ребенка не напрягались, движения были плавными и раскрепощенными.</a:t>
            </a:r>
          </a:p>
          <a:p>
            <a:r>
              <a:rPr lang="ru-RU" dirty="0" smtClean="0"/>
              <a:t>Соблюдать </a:t>
            </a:r>
            <a:r>
              <a:rPr lang="ru-RU" dirty="0"/>
              <a:t>синхронность и точность действий речевых органов и кистей рук.</a:t>
            </a:r>
          </a:p>
          <a:p>
            <a:r>
              <a:rPr lang="ru-RU" dirty="0" smtClean="0"/>
              <a:t>Соблюдать </a:t>
            </a:r>
            <a:r>
              <a:rPr lang="ru-RU" dirty="0"/>
              <a:t>последовательность выполнения упражнений с усложнением и ускорением темпа.</a:t>
            </a:r>
          </a:p>
        </p:txBody>
      </p:sp>
    </p:spTree>
    <p:extLst>
      <p:ext uri="{BB962C8B-B14F-4D97-AF65-F5344CB8AC3E}">
        <p14:creationId xmlns:p14="http://schemas.microsoft.com/office/powerpoint/2010/main" val="10232331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617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Картотека упражнений по </a:t>
            </a:r>
            <a:r>
              <a:rPr lang="ru-RU" b="1" dirty="0" err="1" smtClean="0">
                <a:solidFill>
                  <a:srgbClr val="C00000"/>
                </a:solidFill>
              </a:rPr>
              <a:t>Бушляковой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98" b="8565"/>
          <a:stretch/>
        </p:blipFill>
        <p:spPr>
          <a:xfrm rot="1090446">
            <a:off x="6948419" y="2135610"/>
            <a:ext cx="1732757" cy="2586779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26152">
            <a:off x="151034" y="2702669"/>
            <a:ext cx="2660070" cy="145266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6381" y="1740904"/>
            <a:ext cx="3151237" cy="4803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4893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Примеры упражнений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98" b="8565"/>
          <a:stretch/>
        </p:blipFill>
        <p:spPr>
          <a:xfrm>
            <a:off x="5220072" y="1478139"/>
            <a:ext cx="2613573" cy="3901721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26152">
            <a:off x="81545" y="2232146"/>
            <a:ext cx="5010634" cy="27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375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 flipH="1">
            <a:off x="11556776" y="274638"/>
            <a:ext cx="144016" cy="274042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323528" y="764704"/>
            <a:ext cx="4040188" cy="855786"/>
          </a:xfrm>
        </p:spPr>
        <p:txBody>
          <a:bodyPr>
            <a:normAutofit fontScale="55000" lnSpcReduction="20000"/>
          </a:bodyPr>
          <a:lstStyle/>
          <a:p>
            <a:endParaRPr lang="ru-RU" dirty="0" smtClean="0"/>
          </a:p>
          <a:p>
            <a:endParaRPr lang="ru-RU" dirty="0"/>
          </a:p>
          <a:p>
            <a:pPr algn="ctr"/>
            <a:r>
              <a:rPr lang="ru-RU" sz="4500" dirty="0" smtClean="0">
                <a:solidFill>
                  <a:srgbClr val="C00000"/>
                </a:solidFill>
              </a:rPr>
              <a:t>«</a:t>
            </a:r>
            <a:r>
              <a:rPr lang="ru-RU" sz="4500" dirty="0" err="1">
                <a:solidFill>
                  <a:srgbClr val="C00000"/>
                </a:solidFill>
              </a:rPr>
              <a:t>Бегемотик</a:t>
            </a:r>
            <a:r>
              <a:rPr lang="ru-RU" sz="4500" dirty="0">
                <a:solidFill>
                  <a:srgbClr val="C00000"/>
                </a:solidFill>
              </a:rPr>
              <a:t>» (звук «А»)</a:t>
            </a:r>
          </a:p>
          <a:p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1560" y="1667714"/>
            <a:ext cx="3456384" cy="4599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Текст 9"/>
          <p:cNvSpPr>
            <a:spLocks noGrp="1"/>
          </p:cNvSpPr>
          <p:nvPr>
            <p:ph type="body" sz="quarter" idx="3"/>
          </p:nvPr>
        </p:nvSpPr>
        <p:spPr>
          <a:xfrm>
            <a:off x="4572000" y="548680"/>
            <a:ext cx="4320480" cy="1296144"/>
          </a:xfrm>
        </p:spPr>
        <p:txBody>
          <a:bodyPr>
            <a:normAutofit fontScale="70000" lnSpcReduction="20000"/>
          </a:bodyPr>
          <a:lstStyle/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r>
              <a:rPr lang="ru-RU" sz="3400" dirty="0" smtClean="0">
                <a:solidFill>
                  <a:srgbClr val="C00000"/>
                </a:solidFill>
              </a:rPr>
              <a:t>«Слоник», </a:t>
            </a:r>
            <a:r>
              <a:rPr lang="ru-RU" sz="3100" dirty="0" smtClean="0">
                <a:solidFill>
                  <a:srgbClr val="C00000"/>
                </a:solidFill>
              </a:rPr>
              <a:t>«</a:t>
            </a:r>
            <a:r>
              <a:rPr lang="ru-RU" sz="3400" dirty="0" smtClean="0">
                <a:solidFill>
                  <a:srgbClr val="C00000"/>
                </a:solidFill>
              </a:rPr>
              <a:t>Дудочка</a:t>
            </a:r>
            <a:r>
              <a:rPr lang="ru-RU" sz="3100" dirty="0" smtClean="0">
                <a:solidFill>
                  <a:srgbClr val="C00000"/>
                </a:solidFill>
              </a:rPr>
              <a:t>»</a:t>
            </a:r>
          </a:p>
          <a:p>
            <a:pPr algn="ctr"/>
            <a:r>
              <a:rPr lang="ru-RU" sz="3100" dirty="0" smtClean="0">
                <a:solidFill>
                  <a:srgbClr val="C00000"/>
                </a:solidFill>
              </a:rPr>
              <a:t>(звук «У»)</a:t>
            </a:r>
            <a:endParaRPr lang="ru-RU" sz="3100" dirty="0">
              <a:solidFill>
                <a:srgbClr val="C00000"/>
              </a:solidFill>
            </a:endParaRP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4292" y="2174875"/>
            <a:ext cx="3643241" cy="3951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12179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 flipH="1">
            <a:off x="11556776" y="274638"/>
            <a:ext cx="144016" cy="274042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323528" y="764704"/>
            <a:ext cx="4040188" cy="855786"/>
          </a:xfrm>
        </p:spPr>
        <p:txBody>
          <a:bodyPr>
            <a:normAutofit fontScale="55000" lnSpcReduction="20000"/>
          </a:bodyPr>
          <a:lstStyle/>
          <a:p>
            <a:endParaRPr lang="ru-RU" dirty="0" smtClean="0"/>
          </a:p>
          <a:p>
            <a:endParaRPr lang="ru-RU" dirty="0"/>
          </a:p>
          <a:p>
            <a:pPr algn="ctr"/>
            <a:r>
              <a:rPr lang="ru-RU" sz="4500" dirty="0" smtClean="0">
                <a:solidFill>
                  <a:srgbClr val="C00000"/>
                </a:solidFill>
              </a:rPr>
              <a:t>«Улыбка» </a:t>
            </a:r>
            <a:r>
              <a:rPr lang="ru-RU" sz="4500" dirty="0">
                <a:solidFill>
                  <a:srgbClr val="C00000"/>
                </a:solidFill>
              </a:rPr>
              <a:t>(звук </a:t>
            </a:r>
            <a:r>
              <a:rPr lang="ru-RU" sz="4500" dirty="0" smtClean="0">
                <a:solidFill>
                  <a:srgbClr val="C00000"/>
                </a:solidFill>
              </a:rPr>
              <a:t>«И»)</a:t>
            </a:r>
            <a:endParaRPr lang="ru-RU" sz="4500" dirty="0">
              <a:solidFill>
                <a:srgbClr val="C00000"/>
              </a:solidFill>
            </a:endParaRPr>
          </a:p>
          <a:p>
            <a:endParaRPr lang="ru-RU" dirty="0"/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3"/>
          </p:nvPr>
        </p:nvSpPr>
        <p:spPr>
          <a:xfrm>
            <a:off x="4590434" y="1412776"/>
            <a:ext cx="4320480" cy="1296144"/>
          </a:xfrm>
        </p:spPr>
        <p:txBody>
          <a:bodyPr>
            <a:normAutofit fontScale="70000" lnSpcReduction="20000"/>
          </a:bodyPr>
          <a:lstStyle/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r>
              <a:rPr lang="ru-RU" sz="3400" dirty="0" smtClean="0">
                <a:solidFill>
                  <a:srgbClr val="C00000"/>
                </a:solidFill>
              </a:rPr>
              <a:t>«Заборчик»</a:t>
            </a:r>
            <a:endParaRPr lang="ru-RU" sz="3100" dirty="0" smtClean="0">
              <a:solidFill>
                <a:srgbClr val="C00000"/>
              </a:solidFill>
            </a:endParaRPr>
          </a:p>
          <a:p>
            <a:pPr algn="ctr"/>
            <a:r>
              <a:rPr lang="ru-RU" sz="3100" dirty="0" smtClean="0">
                <a:solidFill>
                  <a:srgbClr val="C00000"/>
                </a:solidFill>
              </a:rPr>
              <a:t>(звук «Ы»)</a:t>
            </a:r>
            <a:endParaRPr lang="ru-RU" sz="3100" dirty="0">
              <a:solidFill>
                <a:srgbClr val="C00000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00808"/>
            <a:ext cx="4040188" cy="3013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140968"/>
            <a:ext cx="4035902" cy="302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93793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 flipH="1">
            <a:off x="11556776" y="274638"/>
            <a:ext cx="144016" cy="274042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323528" y="764704"/>
            <a:ext cx="4040188" cy="855786"/>
          </a:xfrm>
        </p:spPr>
        <p:txBody>
          <a:bodyPr>
            <a:normAutofit fontScale="47500" lnSpcReduction="20000"/>
          </a:bodyPr>
          <a:lstStyle/>
          <a:p>
            <a:endParaRPr lang="ru-RU" dirty="0" smtClean="0"/>
          </a:p>
          <a:p>
            <a:endParaRPr lang="ru-RU" dirty="0"/>
          </a:p>
          <a:p>
            <a:pPr algn="ctr"/>
            <a:r>
              <a:rPr lang="ru-RU" sz="5900" dirty="0" smtClean="0">
                <a:solidFill>
                  <a:srgbClr val="C00000"/>
                </a:solidFill>
              </a:rPr>
              <a:t>«Блинчик» </a:t>
            </a:r>
            <a:endParaRPr lang="ru-RU" sz="5900" dirty="0">
              <a:solidFill>
                <a:srgbClr val="C00000"/>
              </a:solidFill>
            </a:endParaRPr>
          </a:p>
          <a:p>
            <a:endParaRPr lang="ru-RU" dirty="0"/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3"/>
          </p:nvPr>
        </p:nvSpPr>
        <p:spPr>
          <a:xfrm>
            <a:off x="4601553" y="1412776"/>
            <a:ext cx="4320480" cy="1296144"/>
          </a:xfrm>
        </p:spPr>
        <p:txBody>
          <a:bodyPr>
            <a:normAutofit fontScale="92500" lnSpcReduction="10000"/>
          </a:bodyPr>
          <a:lstStyle/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r>
              <a:rPr lang="ru-RU" sz="3400" dirty="0" smtClean="0">
                <a:solidFill>
                  <a:srgbClr val="C00000"/>
                </a:solidFill>
              </a:rPr>
              <a:t>«Чашечка»</a:t>
            </a:r>
            <a:endParaRPr lang="ru-RU" sz="3100" dirty="0" smtClean="0">
              <a:solidFill>
                <a:srgbClr val="C00000"/>
              </a:solidFill>
            </a:endParaRPr>
          </a:p>
          <a:p>
            <a:pPr algn="ctr"/>
            <a:endParaRPr lang="ru-RU" sz="31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84784"/>
            <a:ext cx="4040188" cy="3604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780928"/>
            <a:ext cx="3895682" cy="3743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4443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 flipH="1">
            <a:off x="11556776" y="274638"/>
            <a:ext cx="144016" cy="274042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97144" y="415413"/>
            <a:ext cx="4040188" cy="1296144"/>
          </a:xfrm>
        </p:spPr>
        <p:txBody>
          <a:bodyPr>
            <a:normAutofit fontScale="47500" lnSpcReduction="20000"/>
          </a:bodyPr>
          <a:lstStyle/>
          <a:p>
            <a:endParaRPr lang="ru-RU" dirty="0" smtClean="0"/>
          </a:p>
          <a:p>
            <a:endParaRPr lang="ru-RU" dirty="0"/>
          </a:p>
          <a:p>
            <a:pPr algn="ctr"/>
            <a:r>
              <a:rPr lang="ru-RU" sz="5900" dirty="0" smtClean="0">
                <a:solidFill>
                  <a:srgbClr val="C00000"/>
                </a:solidFill>
              </a:rPr>
              <a:t>«Горка», </a:t>
            </a:r>
          </a:p>
          <a:p>
            <a:pPr algn="ctr"/>
            <a:r>
              <a:rPr lang="ru-RU" sz="5900" dirty="0" smtClean="0">
                <a:solidFill>
                  <a:srgbClr val="C00000"/>
                </a:solidFill>
              </a:rPr>
              <a:t>«Киска сердится» </a:t>
            </a:r>
            <a:endParaRPr lang="ru-RU" sz="5900" dirty="0">
              <a:solidFill>
                <a:srgbClr val="C00000"/>
              </a:solidFill>
            </a:endParaRPr>
          </a:p>
          <a:p>
            <a:endParaRPr lang="ru-RU" dirty="0"/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3"/>
          </p:nvPr>
        </p:nvSpPr>
        <p:spPr>
          <a:xfrm flipH="1">
            <a:off x="11412760" y="908720"/>
            <a:ext cx="144016" cy="144016"/>
          </a:xfrm>
        </p:spPr>
        <p:txBody>
          <a:bodyPr>
            <a:normAutofit fontScale="25000" lnSpcReduction="20000"/>
          </a:bodyPr>
          <a:lstStyle/>
          <a:p>
            <a:pPr algn="ctr"/>
            <a:endParaRPr lang="ru-RU" dirty="0" smtClean="0"/>
          </a:p>
          <a:p>
            <a:pPr algn="ctr"/>
            <a:endParaRPr lang="ru-RU" sz="3100" dirty="0" smtClean="0"/>
          </a:p>
          <a:p>
            <a:pPr algn="ctr"/>
            <a:endParaRPr lang="ru-RU" sz="3100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719972"/>
            <a:ext cx="2962135" cy="3951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348880"/>
            <a:ext cx="3648612" cy="3951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292080" y="1628800"/>
            <a:ext cx="3168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«Парус»</a:t>
            </a:r>
            <a:endParaRPr lang="ru-RU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4464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33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143000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ЛОГОПЕД – это….</a:t>
            </a:r>
            <a:endParaRPr lang="ru-RU" b="1" dirty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2060848"/>
            <a:ext cx="3310235" cy="3310235"/>
          </a:xfrm>
        </p:spPr>
      </p:pic>
    </p:spTree>
    <p:extLst>
      <p:ext uri="{BB962C8B-B14F-4D97-AF65-F5344CB8AC3E}">
        <p14:creationId xmlns:p14="http://schemas.microsoft.com/office/powerpoint/2010/main" val="552983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 flipH="1">
            <a:off x="11556776" y="274638"/>
            <a:ext cx="144016" cy="274042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323528" y="476672"/>
            <a:ext cx="4040188" cy="855786"/>
          </a:xfrm>
        </p:spPr>
        <p:txBody>
          <a:bodyPr>
            <a:normAutofit fontScale="47500" lnSpcReduction="20000"/>
          </a:bodyPr>
          <a:lstStyle/>
          <a:p>
            <a:endParaRPr lang="ru-RU" dirty="0" smtClean="0"/>
          </a:p>
          <a:p>
            <a:endParaRPr lang="ru-RU" dirty="0"/>
          </a:p>
          <a:p>
            <a:pPr algn="ctr"/>
            <a:r>
              <a:rPr lang="ru-RU" sz="5900" dirty="0" smtClean="0">
                <a:solidFill>
                  <a:srgbClr val="C00000"/>
                </a:solidFill>
              </a:rPr>
              <a:t>«Часики» </a:t>
            </a:r>
            <a:endParaRPr lang="ru-RU" sz="5900" dirty="0">
              <a:solidFill>
                <a:srgbClr val="C00000"/>
              </a:solidFill>
            </a:endParaRPr>
          </a:p>
          <a:p>
            <a:endParaRPr lang="ru-RU" dirty="0"/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3"/>
          </p:nvPr>
        </p:nvSpPr>
        <p:spPr>
          <a:xfrm>
            <a:off x="4572000" y="1412776"/>
            <a:ext cx="4320480" cy="1296144"/>
          </a:xfrm>
        </p:spPr>
        <p:txBody>
          <a:bodyPr>
            <a:normAutofit fontScale="70000" lnSpcReduction="20000"/>
          </a:bodyPr>
          <a:lstStyle/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r>
              <a:rPr lang="ru-RU" sz="3400" dirty="0" smtClean="0">
                <a:solidFill>
                  <a:srgbClr val="C00000"/>
                </a:solidFill>
              </a:rPr>
              <a:t>«Иголочка»</a:t>
            </a:r>
          </a:p>
          <a:p>
            <a:pPr algn="ctr"/>
            <a:r>
              <a:rPr lang="ru-RU" sz="3400" dirty="0" smtClean="0">
                <a:solidFill>
                  <a:srgbClr val="C00000"/>
                </a:solidFill>
              </a:rPr>
              <a:t>«Змейка»</a:t>
            </a:r>
            <a:endParaRPr lang="ru-RU" sz="3100" dirty="0" smtClean="0">
              <a:solidFill>
                <a:srgbClr val="C00000"/>
              </a:solidFill>
            </a:endParaRPr>
          </a:p>
          <a:p>
            <a:pPr algn="ctr"/>
            <a:endParaRPr lang="ru-RU" sz="31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340768"/>
            <a:ext cx="3162941" cy="3951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708920"/>
            <a:ext cx="3828620" cy="3810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16578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 flipH="1">
            <a:off x="11556776" y="274638"/>
            <a:ext cx="144016" cy="274042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2551906" y="836712"/>
            <a:ext cx="4040188" cy="855786"/>
          </a:xfrm>
        </p:spPr>
        <p:txBody>
          <a:bodyPr>
            <a:normAutofit fontScale="47500" lnSpcReduction="20000"/>
          </a:bodyPr>
          <a:lstStyle/>
          <a:p>
            <a:endParaRPr lang="ru-RU" dirty="0" smtClean="0"/>
          </a:p>
          <a:p>
            <a:endParaRPr lang="ru-RU" dirty="0"/>
          </a:p>
          <a:p>
            <a:pPr algn="ctr"/>
            <a:r>
              <a:rPr lang="ru-RU" sz="5900" dirty="0" smtClean="0">
                <a:solidFill>
                  <a:srgbClr val="C00000"/>
                </a:solidFill>
              </a:rPr>
              <a:t>«Качели» </a:t>
            </a:r>
            <a:endParaRPr lang="ru-RU" sz="5900" dirty="0">
              <a:solidFill>
                <a:srgbClr val="C00000"/>
              </a:solidFill>
            </a:endParaRPr>
          </a:p>
          <a:p>
            <a:endParaRPr lang="ru-RU" dirty="0"/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3"/>
          </p:nvPr>
        </p:nvSpPr>
        <p:spPr>
          <a:xfrm flipH="1">
            <a:off x="11412760" y="908720"/>
            <a:ext cx="144016" cy="144016"/>
          </a:xfrm>
        </p:spPr>
        <p:txBody>
          <a:bodyPr>
            <a:normAutofit fontScale="25000" lnSpcReduction="20000"/>
          </a:bodyPr>
          <a:lstStyle/>
          <a:p>
            <a:pPr algn="ctr"/>
            <a:endParaRPr lang="ru-RU" dirty="0" smtClean="0"/>
          </a:p>
          <a:p>
            <a:pPr algn="ctr"/>
            <a:endParaRPr lang="ru-RU" sz="3100" dirty="0" smtClean="0"/>
          </a:p>
          <a:p>
            <a:pPr algn="ctr"/>
            <a:endParaRPr lang="ru-RU" sz="31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775" y="2174875"/>
            <a:ext cx="2961038" cy="3951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584" y="2174875"/>
            <a:ext cx="2964657" cy="3951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24263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 flipH="1">
            <a:off x="11556776" y="274638"/>
            <a:ext cx="144016" cy="274042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97144" y="415413"/>
            <a:ext cx="4040188" cy="925355"/>
          </a:xfrm>
        </p:spPr>
        <p:txBody>
          <a:bodyPr>
            <a:normAutofit fontScale="47500" lnSpcReduction="20000"/>
          </a:bodyPr>
          <a:lstStyle/>
          <a:p>
            <a:endParaRPr lang="ru-RU" dirty="0" smtClean="0"/>
          </a:p>
          <a:p>
            <a:endParaRPr lang="ru-RU" dirty="0"/>
          </a:p>
          <a:p>
            <a:pPr algn="ctr"/>
            <a:r>
              <a:rPr lang="ru-RU" sz="5900" dirty="0" smtClean="0">
                <a:solidFill>
                  <a:srgbClr val="C00000"/>
                </a:solidFill>
              </a:rPr>
              <a:t>«Поймай комара!» </a:t>
            </a:r>
            <a:endParaRPr lang="ru-RU" sz="5900" dirty="0">
              <a:solidFill>
                <a:srgbClr val="C00000"/>
              </a:solidFill>
            </a:endParaRPr>
          </a:p>
          <a:p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3"/>
          </p:nvPr>
        </p:nvSpPr>
        <p:spPr>
          <a:xfrm flipH="1">
            <a:off x="11412760" y="908720"/>
            <a:ext cx="144016" cy="144016"/>
          </a:xfrm>
        </p:spPr>
        <p:txBody>
          <a:bodyPr>
            <a:normAutofit fontScale="25000" lnSpcReduction="20000"/>
          </a:bodyPr>
          <a:lstStyle/>
          <a:p>
            <a:pPr algn="ctr"/>
            <a:endParaRPr lang="ru-RU" dirty="0" smtClean="0"/>
          </a:p>
          <a:p>
            <a:pPr algn="ctr"/>
            <a:endParaRPr lang="ru-RU" sz="3100" dirty="0" smtClean="0"/>
          </a:p>
          <a:p>
            <a:pPr algn="ctr"/>
            <a:endParaRPr lang="ru-RU" sz="3100" dirty="0"/>
          </a:p>
        </p:txBody>
      </p:sp>
      <p:sp>
        <p:nvSpPr>
          <p:cNvPr id="4" name="TextBox 3"/>
          <p:cNvSpPr txBox="1"/>
          <p:nvPr/>
        </p:nvSpPr>
        <p:spPr>
          <a:xfrm>
            <a:off x="5292080" y="1628800"/>
            <a:ext cx="3168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«Месим тесто»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340768"/>
            <a:ext cx="2968284" cy="3951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4191" y="2348880"/>
            <a:ext cx="2960990" cy="3951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4581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Литература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9" name="Текст 8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>
            <a:noAutofit/>
          </a:bodyPr>
          <a:lstStyle/>
          <a:p>
            <a:r>
              <a:rPr lang="ru-RU" sz="2000" dirty="0" err="1"/>
              <a:t>Бушлякова</a:t>
            </a:r>
            <a:r>
              <a:rPr lang="ru-RU" sz="2000" dirty="0"/>
              <a:t> Р.Г. Артикуляционная гимнастика с </a:t>
            </a:r>
            <a:r>
              <a:rPr lang="ru-RU" sz="2000" dirty="0" err="1"/>
              <a:t>биоэнергопластикой</a:t>
            </a:r>
            <a:r>
              <a:rPr lang="ru-RU" sz="2000" dirty="0"/>
              <a:t>. Санкт-Петербург: Детство-пресс, 2011</a:t>
            </a:r>
          </a:p>
          <a:p>
            <a:r>
              <a:rPr lang="ru-RU" sz="2000" dirty="0" smtClean="0"/>
              <a:t>Буденная</a:t>
            </a:r>
            <a:r>
              <a:rPr lang="ru-RU" sz="2000" dirty="0"/>
              <a:t>. Т.В. Логопедическая гимнастика. Методическое пособие. Санкт-Петербург: «Детство-Пресс», 2001 г.</a:t>
            </a:r>
          </a:p>
          <a:p>
            <a:r>
              <a:rPr lang="ru-RU" sz="2000" dirty="0" err="1" smtClean="0"/>
              <a:t>Крупенчук</a:t>
            </a:r>
            <a:r>
              <a:rPr lang="ru-RU" sz="2000" dirty="0" smtClean="0"/>
              <a:t> </a:t>
            </a:r>
            <a:r>
              <a:rPr lang="ru-RU" sz="2000" dirty="0"/>
              <a:t>О.И., </a:t>
            </a:r>
            <a:r>
              <a:rPr lang="ru-RU" sz="2000" dirty="0" err="1"/>
              <a:t>Воробьѐва</a:t>
            </a:r>
            <a:r>
              <a:rPr lang="ru-RU" sz="2000" dirty="0"/>
              <a:t> Т.А. Логопедические упражнения: артикуляционная гимнастика. – СПб.: Издательский Дом “Литера”, 2004.</a:t>
            </a:r>
          </a:p>
          <a:p>
            <a:r>
              <a:rPr lang="ru-RU" sz="2000" dirty="0" smtClean="0"/>
              <a:t>Сиротюк </a:t>
            </a:r>
            <a:r>
              <a:rPr lang="ru-RU" sz="2000" dirty="0"/>
              <a:t>А.Л. Обучение детей с учетом психофизиологии. М.: Сфера, 2001.</a:t>
            </a:r>
          </a:p>
          <a:p>
            <a:r>
              <a:rPr lang="ru-RU" sz="2000" dirty="0" smtClean="0"/>
              <a:t>Калягин </a:t>
            </a:r>
            <a:r>
              <a:rPr lang="ru-RU" sz="2000" dirty="0"/>
              <a:t>В.А. Когда ребенок плохо говорит: Советы психолога. – СПб., 2004.</a:t>
            </a:r>
          </a:p>
          <a:p>
            <a:r>
              <a:rPr lang="ru-RU" sz="2000" dirty="0" smtClean="0"/>
              <a:t>Коноваленко </a:t>
            </a:r>
            <a:r>
              <a:rPr lang="ru-RU" sz="2000" dirty="0"/>
              <a:t>В.В., Коноваленко С.В. Артикуляционная гимнастика и дыхательно-голосовые упражнения.- М.: «Издательство Гном и Д», 2001.</a:t>
            </a:r>
          </a:p>
          <a:p>
            <a:r>
              <a:rPr lang="ru-RU" sz="2000" dirty="0" smtClean="0"/>
              <a:t>Савина </a:t>
            </a:r>
            <a:r>
              <a:rPr lang="ru-RU" sz="2000" dirty="0"/>
              <a:t>Л.П. Пальчиковая гимнастика для развития речи дошкольников. М.: АСТ, </a:t>
            </a:r>
            <a:r>
              <a:rPr lang="ru-RU" sz="2000" dirty="0" smtClean="0"/>
              <a:t>1999</a:t>
            </a:r>
          </a:p>
          <a:p>
            <a:r>
              <a:rPr lang="ru-RU" sz="2000" dirty="0" smtClean="0"/>
              <a:t>Ткаченко Т.А. Развиваем мелкую моторику</a:t>
            </a:r>
            <a:r>
              <a:rPr lang="ru-RU" sz="2000" dirty="0"/>
              <a:t>.</a:t>
            </a:r>
            <a:r>
              <a:rPr lang="ru-RU" sz="2000" dirty="0" smtClean="0"/>
              <a:t> 2011</a:t>
            </a:r>
          </a:p>
          <a:p>
            <a:endParaRPr lang="ru-RU" sz="1800" dirty="0"/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4294967295"/>
          </p:nvPr>
        </p:nvSpPr>
        <p:spPr>
          <a:xfrm flipH="1">
            <a:off x="8999538" y="908050"/>
            <a:ext cx="144462" cy="144463"/>
          </a:xfrm>
        </p:spPr>
        <p:txBody>
          <a:bodyPr>
            <a:normAutofit fontScale="25000" lnSpcReduction="20000"/>
          </a:bodyPr>
          <a:lstStyle/>
          <a:p>
            <a:pPr algn="ctr"/>
            <a:endParaRPr lang="ru-RU" dirty="0" smtClean="0"/>
          </a:p>
          <a:p>
            <a:pPr algn="ctr"/>
            <a:endParaRPr lang="ru-RU" sz="3100" dirty="0" smtClean="0"/>
          </a:p>
          <a:p>
            <a:pPr algn="ctr"/>
            <a:endParaRPr lang="ru-RU" sz="3100" dirty="0"/>
          </a:p>
        </p:txBody>
      </p:sp>
    </p:spTree>
    <p:extLst>
      <p:ext uri="{BB962C8B-B14F-4D97-AF65-F5344CB8AC3E}">
        <p14:creationId xmlns:p14="http://schemas.microsoft.com/office/powerpoint/2010/main" val="16926694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98" b="8565"/>
          <a:stretch/>
        </p:blipFill>
        <p:spPr>
          <a:xfrm>
            <a:off x="5220072" y="1478139"/>
            <a:ext cx="2613573" cy="3901721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26152">
            <a:off x="81545" y="2232146"/>
            <a:ext cx="5010634" cy="27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0675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H="1">
            <a:off x="11196736" y="274638"/>
            <a:ext cx="576064" cy="13002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708920"/>
            <a:ext cx="8229600" cy="3661072"/>
          </a:xfrm>
        </p:spPr>
        <p:txBody>
          <a:bodyPr/>
          <a:lstStyle/>
          <a:p>
            <a:r>
              <a:rPr lang="ru-RU" dirty="0"/>
              <a:t>“Рука является вышедшим наружу головным мозгом”. </a:t>
            </a:r>
            <a:r>
              <a:rPr lang="ru-RU" dirty="0" err="1"/>
              <a:t>И.Кант</a:t>
            </a:r>
            <a:endParaRPr lang="ru-RU" dirty="0"/>
          </a:p>
          <a:p>
            <a:r>
              <a:rPr lang="ru-RU" dirty="0"/>
              <a:t>"Рука – это инструмент всех инструментов».             Аристотель</a:t>
            </a:r>
          </a:p>
          <a:p>
            <a:r>
              <a:rPr lang="ru-RU" dirty="0"/>
              <a:t> “...кончики пальцев рук – это второй мозг”. </a:t>
            </a:r>
            <a:r>
              <a:rPr lang="ru-RU" dirty="0" err="1"/>
              <a:t>Йосиро</a:t>
            </a:r>
            <a:r>
              <a:rPr lang="ru-RU" dirty="0"/>
              <a:t> </a:t>
            </a:r>
            <a:r>
              <a:rPr lang="ru-RU" dirty="0" err="1"/>
              <a:t>Цуцуми</a:t>
            </a:r>
            <a:endParaRPr lang="ru-RU" dirty="0"/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554359"/>
            <a:ext cx="2512220" cy="2099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9842">
            <a:off x="5047336" y="627073"/>
            <a:ext cx="1211700" cy="1810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65950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H="1">
            <a:off x="11196736" y="274638"/>
            <a:ext cx="576064" cy="13002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204864"/>
            <a:ext cx="8229600" cy="4412284"/>
          </a:xfrm>
        </p:spPr>
        <p:txBody>
          <a:bodyPr/>
          <a:lstStyle/>
          <a:p>
            <a:r>
              <a:rPr lang="ru-RU" dirty="0"/>
              <a:t>“...движения руки всегда были тесно связаны с речью и способствовали ее развитию”. </a:t>
            </a:r>
            <a:r>
              <a:rPr lang="ru-RU" dirty="0" smtClean="0"/>
              <a:t>       </a:t>
            </a:r>
            <a:r>
              <a:rPr lang="ru-RU" dirty="0" err="1" smtClean="0"/>
              <a:t>В.М.Бехтерев</a:t>
            </a:r>
            <a:endParaRPr lang="ru-RU" dirty="0" smtClean="0"/>
          </a:p>
          <a:p>
            <a:r>
              <a:rPr lang="ru-RU" dirty="0" smtClean="0"/>
              <a:t>“.. рука – </a:t>
            </a:r>
            <a:r>
              <a:rPr lang="ru-RU" dirty="0"/>
              <a:t>проекция речи”.</a:t>
            </a:r>
            <a:endParaRPr lang="ru-RU" dirty="0" smtClean="0"/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                                      </a:t>
            </a:r>
            <a:r>
              <a:rPr lang="ru-RU" dirty="0" err="1" smtClean="0"/>
              <a:t>М.М.Кольцова</a:t>
            </a:r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32656"/>
            <a:ext cx="2512220" cy="2099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9842">
            <a:off x="5191352" y="477342"/>
            <a:ext cx="1211700" cy="1810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54797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H="1">
            <a:off x="11196736" y="274638"/>
            <a:ext cx="576064" cy="13002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661963"/>
            <a:ext cx="8229600" cy="894830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>
                <a:solidFill>
                  <a:srgbClr val="C00000"/>
                </a:solidFill>
              </a:rPr>
              <a:t>Человечек </a:t>
            </a:r>
            <a:r>
              <a:rPr lang="ru-RU" b="1" dirty="0" err="1" smtClean="0">
                <a:solidFill>
                  <a:srgbClr val="C00000"/>
                </a:solidFill>
              </a:rPr>
              <a:t>Пенфильда</a:t>
            </a:r>
            <a:endParaRPr lang="ru-RU" b="1" dirty="0" smtClean="0">
              <a:solidFill>
                <a:srgbClr val="C00000"/>
              </a:solidFill>
            </a:endParaRPr>
          </a:p>
          <a:p>
            <a:endParaRPr lang="ru-RU" dirty="0"/>
          </a:p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358" y="2924944"/>
            <a:ext cx="3432175" cy="342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8817" y="1432491"/>
            <a:ext cx="5413598" cy="3993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46683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C00000"/>
                </a:solidFill>
              </a:rPr>
              <a:t>Что такое </a:t>
            </a:r>
            <a:r>
              <a:rPr lang="ru-RU" b="1" dirty="0" err="1">
                <a:solidFill>
                  <a:srgbClr val="C00000"/>
                </a:solidFill>
              </a:rPr>
              <a:t>биоэнергопластика</a:t>
            </a:r>
            <a:r>
              <a:rPr lang="ru-RU" b="1" dirty="0">
                <a:solidFill>
                  <a:srgbClr val="C00000"/>
                </a:solidFill>
              </a:rPr>
              <a:t>?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98" b="8565"/>
          <a:stretch/>
        </p:blipFill>
        <p:spPr>
          <a:xfrm>
            <a:off x="8017741" y="608908"/>
            <a:ext cx="1173413" cy="1751751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26152">
            <a:off x="138236" y="1166038"/>
            <a:ext cx="1984704" cy="108384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11560" y="1484784"/>
            <a:ext cx="8136904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/>
              <a:t>Термин состоит из двух слов: </a:t>
            </a:r>
            <a:endParaRPr lang="ru-RU" sz="2800" dirty="0" smtClean="0"/>
          </a:p>
          <a:p>
            <a:pPr algn="ctr"/>
            <a:r>
              <a:rPr lang="ru-RU" sz="2800" dirty="0" smtClean="0"/>
              <a:t>биоэнергия </a:t>
            </a:r>
            <a:r>
              <a:rPr lang="ru-RU" sz="2800" dirty="0"/>
              <a:t>и пластика.</a:t>
            </a:r>
          </a:p>
          <a:p>
            <a:endParaRPr lang="ru-RU" sz="2800" dirty="0" smtClean="0"/>
          </a:p>
          <a:p>
            <a:r>
              <a:rPr lang="ru-RU" sz="2800" dirty="0" smtClean="0"/>
              <a:t>•</a:t>
            </a:r>
            <a:r>
              <a:rPr lang="ru-RU" sz="2800" dirty="0"/>
              <a:t>Биоэнергия – это та энергия, которая находится внутри человека.</a:t>
            </a:r>
          </a:p>
          <a:p>
            <a:r>
              <a:rPr lang="ru-RU" sz="2800" dirty="0"/>
              <a:t>•Пластика – плавные, </a:t>
            </a:r>
            <a:r>
              <a:rPr lang="ru-RU" sz="2800" dirty="0" err="1"/>
              <a:t>раскрепощѐнные</a:t>
            </a:r>
            <a:r>
              <a:rPr lang="ru-RU" sz="2800" dirty="0"/>
              <a:t> движения тела, рук.</a:t>
            </a:r>
          </a:p>
        </p:txBody>
      </p:sp>
    </p:spTree>
    <p:extLst>
      <p:ext uri="{BB962C8B-B14F-4D97-AF65-F5344CB8AC3E}">
        <p14:creationId xmlns:p14="http://schemas.microsoft.com/office/powerpoint/2010/main" val="42337680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1143000"/>
          </a:xfrm>
        </p:spPr>
        <p:txBody>
          <a:bodyPr/>
          <a:lstStyle/>
          <a:p>
            <a:r>
              <a:rPr lang="ru-RU" dirty="0" smtClean="0"/>
              <a:t>       </a:t>
            </a:r>
            <a:r>
              <a:rPr lang="ru-RU" b="1" dirty="0" err="1" smtClean="0">
                <a:solidFill>
                  <a:srgbClr val="C00000"/>
                </a:solidFill>
              </a:rPr>
              <a:t>Биоэнергопластика</a:t>
            </a:r>
            <a:r>
              <a:rPr lang="ru-RU" dirty="0" smtClean="0"/>
              <a:t> - 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98" b="8565"/>
          <a:stretch/>
        </p:blipFill>
        <p:spPr>
          <a:xfrm rot="804734">
            <a:off x="7616437" y="347063"/>
            <a:ext cx="1317429" cy="1966748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26152">
            <a:off x="-9000" y="596919"/>
            <a:ext cx="2462692" cy="13448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06074" y="1628800"/>
            <a:ext cx="78488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  <a:latin typeface="Georgia" panose="02040502050405020303" pitchFamily="18" charset="0"/>
              </a:rPr>
              <a:t>это </a:t>
            </a:r>
            <a:r>
              <a:rPr lang="ru-RU" sz="3200" b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соединение движений</a:t>
            </a:r>
          </a:p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руки </a:t>
            </a:r>
            <a:r>
              <a:rPr lang="ru-RU" sz="3200" b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и языка</a:t>
            </a:r>
            <a:r>
              <a:rPr lang="ru-RU" b="1" dirty="0">
                <a:solidFill>
                  <a:srgbClr val="C00000"/>
                </a:solidFill>
              </a:rPr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75808" y="2996952"/>
            <a:ext cx="784887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«</a:t>
            </a:r>
            <a:r>
              <a:rPr lang="ru-RU" sz="2800" b="1" dirty="0" err="1">
                <a:solidFill>
                  <a:srgbClr val="C00000"/>
                </a:solidFill>
              </a:rPr>
              <a:t>био</a:t>
            </a:r>
            <a:r>
              <a:rPr lang="ru-RU" sz="2800" b="1" dirty="0">
                <a:solidFill>
                  <a:srgbClr val="C00000"/>
                </a:solidFill>
              </a:rPr>
              <a:t>» </a:t>
            </a:r>
            <a:r>
              <a:rPr lang="ru-RU" sz="2800" dirty="0"/>
              <a:t>— человек как биологический объект; </a:t>
            </a:r>
            <a:endParaRPr lang="ru-RU" sz="2800" dirty="0" smtClean="0"/>
          </a:p>
          <a:p>
            <a:r>
              <a:rPr lang="ru-RU" sz="2800" b="1" dirty="0" smtClean="0">
                <a:solidFill>
                  <a:srgbClr val="C00000"/>
                </a:solidFill>
              </a:rPr>
              <a:t>«</a:t>
            </a:r>
            <a:r>
              <a:rPr lang="ru-RU" sz="2800" b="1" dirty="0">
                <a:solidFill>
                  <a:srgbClr val="C00000"/>
                </a:solidFill>
              </a:rPr>
              <a:t>энергия» </a:t>
            </a:r>
            <a:r>
              <a:rPr lang="ru-RU" sz="2800" dirty="0"/>
              <a:t>— сила, необходимая для выполнения определенных действий</a:t>
            </a:r>
            <a:r>
              <a:rPr lang="ru-RU" sz="2800" dirty="0" smtClean="0"/>
              <a:t>;</a:t>
            </a:r>
          </a:p>
          <a:p>
            <a:r>
              <a:rPr lang="ru-RU" sz="2800" b="1" dirty="0" smtClean="0">
                <a:solidFill>
                  <a:srgbClr val="C00000"/>
                </a:solidFill>
              </a:rPr>
              <a:t>«</a:t>
            </a:r>
            <a:r>
              <a:rPr lang="ru-RU" sz="2800" b="1" dirty="0">
                <a:solidFill>
                  <a:srgbClr val="C00000"/>
                </a:solidFill>
              </a:rPr>
              <a:t>пластика» </a:t>
            </a:r>
            <a:r>
              <a:rPr lang="ru-RU" sz="2800" dirty="0"/>
              <a:t>— плавные движения  тела, рук, которые характеризуется непрерывностью, энергетической наполненностью, эмоциональной </a:t>
            </a:r>
            <a:r>
              <a:rPr lang="ru-RU" sz="2800" dirty="0" smtClean="0"/>
              <a:t>выразительностью.</a:t>
            </a:r>
          </a:p>
        </p:txBody>
      </p:sp>
    </p:spTree>
    <p:extLst>
      <p:ext uri="{BB962C8B-B14F-4D97-AF65-F5344CB8AC3E}">
        <p14:creationId xmlns:p14="http://schemas.microsoft.com/office/powerpoint/2010/main" val="33164977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      </a:t>
            </a:r>
            <a:endParaRPr lang="ru-RU" dirty="0"/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10908704" y="1772816"/>
            <a:ext cx="144016" cy="4353347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half" idx="2"/>
          </p:nvPr>
        </p:nvSpPr>
        <p:spPr>
          <a:xfrm>
            <a:off x="179512" y="620688"/>
            <a:ext cx="8496944" cy="5361459"/>
          </a:xfrm>
        </p:spPr>
        <p:txBody>
          <a:bodyPr>
            <a:normAutofit/>
          </a:bodyPr>
          <a:lstStyle/>
          <a:p>
            <a:pPr algn="ctr"/>
            <a:r>
              <a:rPr lang="ru-RU" sz="2800" dirty="0"/>
              <a:t>В работе с дошкольниками предложили использовать </a:t>
            </a:r>
            <a:r>
              <a:rPr lang="ru-RU" sz="2800" dirty="0" err="1"/>
              <a:t>биоэнергопластику</a:t>
            </a:r>
            <a:r>
              <a:rPr lang="ru-RU" sz="2800" dirty="0"/>
              <a:t> </a:t>
            </a:r>
          </a:p>
          <a:p>
            <a:pPr algn="ctr"/>
            <a:r>
              <a:rPr lang="ru-RU" sz="2800" b="1" dirty="0"/>
              <a:t>В.А. </a:t>
            </a:r>
            <a:r>
              <a:rPr lang="ru-RU" sz="2800" b="1" dirty="0" err="1"/>
              <a:t>Ястребова</a:t>
            </a:r>
            <a:r>
              <a:rPr lang="ru-RU" sz="2800" b="1" dirty="0"/>
              <a:t>, О.И. Лазаренко</a:t>
            </a:r>
            <a:r>
              <a:rPr lang="ru-RU" sz="2800" dirty="0" smtClean="0"/>
              <a:t>.</a:t>
            </a:r>
          </a:p>
          <a:p>
            <a:endParaRPr lang="ru-RU" sz="2800" dirty="0"/>
          </a:p>
          <a:p>
            <a:pPr algn="ctr"/>
            <a:r>
              <a:rPr lang="ru-RU" sz="2800" dirty="0" smtClean="0"/>
              <a:t>Рука показывает, </a:t>
            </a:r>
          </a:p>
          <a:p>
            <a:pPr algn="ctr"/>
            <a:r>
              <a:rPr lang="ru-RU" sz="2800" dirty="0" smtClean="0"/>
              <a:t>где и в каком положении находится язык, </a:t>
            </a:r>
          </a:p>
          <a:p>
            <a:pPr algn="ctr"/>
            <a:r>
              <a:rPr lang="ru-RU" sz="2800" dirty="0" smtClean="0"/>
              <a:t>нижняя челюсть или губы</a:t>
            </a:r>
            <a:endParaRPr lang="ru-RU" sz="2800" dirty="0"/>
          </a:p>
          <a:p>
            <a:endParaRPr lang="ru-RU" sz="2800" dirty="0"/>
          </a:p>
          <a:p>
            <a:r>
              <a:rPr lang="ru-RU" sz="2800" dirty="0"/>
              <a:t> </a:t>
            </a:r>
            <a:endParaRPr lang="ru-RU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25" y="4066182"/>
            <a:ext cx="2809875" cy="2347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127302"/>
            <a:ext cx="1743075" cy="222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821466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478</TotalTime>
  <Words>573</Words>
  <Application>Microsoft Office PowerPoint</Application>
  <PresentationFormat>Экран (4:3)</PresentationFormat>
  <Paragraphs>113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Биоэнергопластика  в работе  учителя-логопеда</vt:lpstr>
      <vt:lpstr>ЛОГОПЕД – это….</vt:lpstr>
      <vt:lpstr>Презентация PowerPoint</vt:lpstr>
      <vt:lpstr>Презентация PowerPoint</vt:lpstr>
      <vt:lpstr>Презентация PowerPoint</vt:lpstr>
      <vt:lpstr>Презентация PowerPoint</vt:lpstr>
      <vt:lpstr>Что такое биоэнергопластика?</vt:lpstr>
      <vt:lpstr>       Биоэнергопластика - </vt:lpstr>
      <vt:lpstr>       </vt:lpstr>
      <vt:lpstr>       </vt:lpstr>
      <vt:lpstr>      Этапы биоэнергопластики</vt:lpstr>
      <vt:lpstr>Преимущества биоэнергопластики для детей с ОНР и ФФН        </vt:lpstr>
      <vt:lpstr>Особенности работы с применением биоэнергопластики.</vt:lpstr>
      <vt:lpstr>Картотека упражнений по Бушляковой</vt:lpstr>
      <vt:lpstr>Примеры упражнений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Литература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Биоэнергопластика  в работе  учителя-логопеда</dc:title>
  <dc:creator>user</dc:creator>
  <cp:lastModifiedBy>user</cp:lastModifiedBy>
  <cp:revision>21</cp:revision>
  <dcterms:created xsi:type="dcterms:W3CDTF">2018-03-18T08:20:53Z</dcterms:created>
  <dcterms:modified xsi:type="dcterms:W3CDTF">2018-03-20T04:38:42Z</dcterms:modified>
</cp:coreProperties>
</file>