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9A4B-5F27-47F9-AB39-C8A94ACF632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F3FF-E023-44E1-A7E7-F51D49C4D8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24_4b7c2e4032f034f365ff805035aa93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824"/>
            <a:ext cx="9144000" cy="6480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196752"/>
            <a:ext cx="547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6600CC"/>
                </a:solidFill>
                <a:latin typeface="Cambria" pitchFamily="18" charset="0"/>
              </a:rPr>
              <a:t>Дидактические игры </a:t>
            </a:r>
          </a:p>
          <a:p>
            <a:pPr algn="ctr"/>
            <a:r>
              <a:rPr lang="ru-RU" sz="4400" b="1" i="1" dirty="0" smtClean="0">
                <a:solidFill>
                  <a:srgbClr val="6600CC"/>
                </a:solidFill>
                <a:latin typeface="Cambria" pitchFamily="18" charset="0"/>
              </a:rPr>
              <a:t>в работе </a:t>
            </a:r>
          </a:p>
          <a:p>
            <a:pPr algn="ctr"/>
            <a:r>
              <a:rPr lang="ru-RU" sz="4400" b="1" i="1" dirty="0" smtClean="0">
                <a:solidFill>
                  <a:srgbClr val="6600CC"/>
                </a:solidFill>
                <a:latin typeface="Cambria" pitchFamily="18" charset="0"/>
              </a:rPr>
              <a:t>учителя-логопеда.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  <a:latin typeface="Cambria" pitchFamily="18" charset="0"/>
              </a:rPr>
              <a:t>Составила: </a:t>
            </a:r>
            <a:r>
              <a:rPr lang="ru-RU" sz="2000" b="1" dirty="0" err="1" smtClean="0">
                <a:solidFill>
                  <a:srgbClr val="6600CC"/>
                </a:solidFill>
                <a:latin typeface="Cambria" pitchFamily="18" charset="0"/>
              </a:rPr>
              <a:t>Шамина</a:t>
            </a:r>
            <a:r>
              <a:rPr lang="ru-RU" sz="2000" b="1" dirty="0" smtClean="0">
                <a:solidFill>
                  <a:srgbClr val="6600CC"/>
                </a:solidFill>
                <a:latin typeface="Cambria" pitchFamily="18" charset="0"/>
              </a:rPr>
              <a:t> Л.Н., учитель-логопед МДОУ </a:t>
            </a:r>
            <a:r>
              <a:rPr lang="ru-RU" sz="2000" b="1" dirty="0" err="1" smtClean="0">
                <a:solidFill>
                  <a:srgbClr val="6600CC"/>
                </a:solidFill>
                <a:latin typeface="Cambria" pitchFamily="18" charset="0"/>
              </a:rPr>
              <a:t>д</a:t>
            </a:r>
            <a:r>
              <a:rPr lang="ru-RU" sz="2000" b="1" dirty="0" smtClean="0">
                <a:solidFill>
                  <a:srgbClr val="6600CC"/>
                </a:solidFill>
                <a:latin typeface="Cambria" pitchFamily="18" charset="0"/>
              </a:rPr>
              <a:t>/с «Росинка»</a:t>
            </a:r>
            <a:endParaRPr lang="ru-RU" sz="2000" b="1" dirty="0">
              <a:solidFill>
                <a:srgbClr val="6600CC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fadc8a262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87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00CC"/>
                </a:solidFill>
                <a:latin typeface="Cambria" pitchFamily="18" charset="0"/>
              </a:rPr>
              <a:t>Дидактические игры </a:t>
            </a:r>
            <a:r>
              <a:rPr lang="ru-RU" dirty="0">
                <a:solidFill>
                  <a:srgbClr val="6600CC"/>
                </a:solidFill>
                <a:latin typeface="Cambria" pitchFamily="18" charset="0"/>
              </a:rPr>
              <a:t>- одно из основных средств развития познавательных процессов, речи и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fadc8a2621c.jpg"/>
          <p:cNvPicPr>
            <a:picLocks noChangeAspect="1"/>
          </p:cNvPicPr>
          <p:nvPr/>
        </p:nvPicPr>
        <p:blipFill>
          <a:blip r:embed="rId2" cstate="print"/>
          <a:srcRect l="4830" t="4066" r="17803" b="435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6600CC"/>
                </a:solidFill>
                <a:latin typeface="Cambria" pitchFamily="18" charset="0"/>
              </a:rPr>
              <a:t>Использование дидактических игр на занятиях </a:t>
            </a:r>
            <a:r>
              <a:rPr lang="ru-RU" sz="3200" b="1" dirty="0" smtClean="0">
                <a:solidFill>
                  <a:srgbClr val="6600CC"/>
                </a:solidFill>
                <a:latin typeface="Cambria" pitchFamily="18" charset="0"/>
              </a:rPr>
              <a:t>позволит:</a:t>
            </a:r>
            <a:endParaRPr lang="ru-RU" sz="3200" dirty="0">
              <a:solidFill>
                <a:srgbClr val="6600CC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>
                <a:latin typeface="Cambria" pitchFamily="18" charset="0"/>
              </a:rPr>
              <a:t>научить детей классифицировать предметы, явления и т.д.</a:t>
            </a:r>
          </a:p>
          <a:p>
            <a:pPr lvl="0"/>
            <a:r>
              <a:rPr lang="ru-RU" b="1" dirty="0">
                <a:latin typeface="Cambria" pitchFamily="18" charset="0"/>
              </a:rPr>
              <a:t>обобщить и дифференцировать  предметы, явления, понятия;</a:t>
            </a:r>
          </a:p>
          <a:p>
            <a:pPr lvl="0"/>
            <a:r>
              <a:rPr lang="ru-RU" b="1" dirty="0">
                <a:latin typeface="Cambria" pitchFamily="18" charset="0"/>
              </a:rPr>
              <a:t>научить планировать свою деятельность;</a:t>
            </a:r>
          </a:p>
          <a:p>
            <a:pPr lvl="0"/>
            <a:r>
              <a:rPr lang="ru-RU" b="1" dirty="0">
                <a:latin typeface="Cambria" pitchFamily="18" charset="0"/>
              </a:rPr>
              <a:t>научить детей самоконтролю;</a:t>
            </a:r>
          </a:p>
          <a:p>
            <a:pPr lvl="0"/>
            <a:r>
              <a:rPr lang="ru-RU" b="1" dirty="0">
                <a:latin typeface="Cambria" pitchFamily="18" charset="0"/>
              </a:rPr>
              <a:t>развить познавательные способности каждого ребенка;</a:t>
            </a:r>
          </a:p>
          <a:p>
            <a:pPr lvl="0"/>
            <a:r>
              <a:rPr lang="ru-RU" b="1" dirty="0">
                <a:latin typeface="Cambria" pitchFamily="18" charset="0"/>
              </a:rPr>
              <a:t>создать положительную мотивацию обучения;</a:t>
            </a:r>
          </a:p>
          <a:p>
            <a:pPr lvl="0"/>
            <a:r>
              <a:rPr lang="ru-RU" b="1" dirty="0">
                <a:latin typeface="Cambria" pitchFamily="18" charset="0"/>
              </a:rPr>
              <a:t>развить волевую сферу ребенка;</a:t>
            </a:r>
          </a:p>
          <a:p>
            <a:pPr lvl="0"/>
            <a:r>
              <a:rPr lang="ru-RU" b="1" dirty="0">
                <a:latin typeface="Cambria" pitchFamily="18" charset="0"/>
              </a:rPr>
              <a:t>создать обстановку эмоционального подъема, комфортности для каждого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55fadc8a2621c.jpg"/>
          <p:cNvPicPr>
            <a:picLocks noChangeAspect="1"/>
          </p:cNvPicPr>
          <p:nvPr/>
        </p:nvPicPr>
        <p:blipFill>
          <a:blip r:embed="rId2" cstate="print"/>
          <a:srcRect l="4830" t="4066" r="17803" b="435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6600CC"/>
                </a:solidFill>
                <a:latin typeface="Cambria" pitchFamily="18" charset="0"/>
              </a:rPr>
              <a:t>Проведение дидактических игр включает:</a:t>
            </a:r>
            <a:r>
              <a:rPr lang="ru-RU" dirty="0">
                <a:solidFill>
                  <a:srgbClr val="6600CC"/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rgbClr val="6600CC"/>
                </a:solidFill>
                <a:latin typeface="Cambria" pitchFamily="18" charset="0"/>
              </a:rPr>
            </a:br>
            <a:endParaRPr lang="ru-RU" dirty="0">
              <a:solidFill>
                <a:srgbClr val="6600CC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latin typeface="Cambria" pitchFamily="18" charset="0"/>
              </a:rPr>
              <a:t>ознакомление детей с содержанием игры;</a:t>
            </a:r>
          </a:p>
          <a:p>
            <a:pPr lvl="0"/>
            <a:r>
              <a:rPr lang="ru-RU" dirty="0">
                <a:latin typeface="Cambria" pitchFamily="18" charset="0"/>
              </a:rPr>
              <a:t> объяснение хода и правил игры;</a:t>
            </a:r>
          </a:p>
          <a:p>
            <a:pPr lvl="0"/>
            <a:r>
              <a:rPr lang="ru-RU" dirty="0">
                <a:latin typeface="Cambria" pitchFamily="18" charset="0"/>
              </a:rPr>
              <a:t> показ игровых действий в процессе, которого </a:t>
            </a:r>
            <a:r>
              <a:rPr lang="ru-RU" dirty="0" smtClean="0">
                <a:latin typeface="Cambria" pitchFamily="18" charset="0"/>
              </a:rPr>
              <a:t>учитель-логопед </a:t>
            </a:r>
            <a:r>
              <a:rPr lang="ru-RU" dirty="0">
                <a:latin typeface="Cambria" pitchFamily="18" charset="0"/>
              </a:rPr>
              <a:t>учит детей правильно выполнять действие;</a:t>
            </a:r>
          </a:p>
          <a:p>
            <a:pPr lvl="0"/>
            <a:r>
              <a:rPr lang="ru-RU" dirty="0">
                <a:latin typeface="Cambria" pitchFamily="18" charset="0"/>
              </a:rPr>
              <a:t> определение роли взрослого в </a:t>
            </a:r>
            <a:r>
              <a:rPr lang="ru-RU" dirty="0" smtClean="0">
                <a:latin typeface="Cambria" pitchFamily="18" charset="0"/>
              </a:rPr>
              <a:t>игре</a:t>
            </a:r>
            <a:r>
              <a:rPr lang="ru-RU" dirty="0">
                <a:latin typeface="Cambria" pitchFamily="18" charset="0"/>
              </a:rPr>
              <a:t>;</a:t>
            </a:r>
          </a:p>
          <a:p>
            <a:pPr lvl="0"/>
            <a:r>
              <a:rPr lang="ru-RU" dirty="0">
                <a:latin typeface="Cambria" pitchFamily="18" charset="0"/>
              </a:rPr>
              <a:t> подведение итогов игры.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5fadc8a2621c.jpg"/>
          <p:cNvPicPr>
            <a:picLocks noChangeAspect="1"/>
          </p:cNvPicPr>
          <p:nvPr/>
        </p:nvPicPr>
        <p:blipFill>
          <a:blip r:embed="rId2" cstate="print"/>
          <a:srcRect l="4830" t="4066" r="17803" b="435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  <a:latin typeface="Cambria" pitchFamily="18" charset="0"/>
              </a:rPr>
              <a:t>Виды дидактических игр:</a:t>
            </a:r>
            <a:endParaRPr lang="ru-RU" dirty="0">
              <a:solidFill>
                <a:srgbClr val="6600CC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Cambria" pitchFamily="18" charset="0"/>
              </a:rPr>
              <a:t>Предметные </a:t>
            </a:r>
            <a:r>
              <a:rPr lang="ru-RU" b="1" dirty="0">
                <a:latin typeface="Cambria" pitchFamily="18" charset="0"/>
              </a:rPr>
              <a:t>игры </a:t>
            </a:r>
            <a:endParaRPr lang="ru-RU" b="1" dirty="0" smtClean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latin typeface="Cambria" pitchFamily="18" charset="0"/>
              </a:rPr>
              <a:t>Настольно-печатные игры </a:t>
            </a:r>
            <a:r>
              <a:rPr lang="ru-RU" dirty="0">
                <a:latin typeface="Cambria" pitchFamily="18" charset="0"/>
              </a:rPr>
              <a:t>могут быть разделены на несколько видов:</a:t>
            </a:r>
          </a:p>
          <a:p>
            <a:r>
              <a:rPr lang="ru-RU" dirty="0" smtClean="0">
                <a:latin typeface="Cambria" pitchFamily="18" charset="0"/>
              </a:rPr>
              <a:t>парные </a:t>
            </a:r>
            <a:r>
              <a:rPr lang="ru-RU" dirty="0">
                <a:latin typeface="Cambria" pitchFamily="18" charset="0"/>
              </a:rPr>
              <a:t>картинки;</a:t>
            </a:r>
          </a:p>
          <a:p>
            <a:r>
              <a:rPr lang="ru-RU" dirty="0" smtClean="0">
                <a:latin typeface="Cambria" pitchFamily="18" charset="0"/>
              </a:rPr>
              <a:t> лото </a:t>
            </a:r>
          </a:p>
          <a:p>
            <a:r>
              <a:rPr lang="ru-RU" dirty="0" smtClean="0">
                <a:latin typeface="Cambria" pitchFamily="18" charset="0"/>
              </a:rPr>
              <a:t>домино.</a:t>
            </a:r>
            <a:endParaRPr lang="ru-RU" dirty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разрезанные </a:t>
            </a:r>
            <a:r>
              <a:rPr lang="ru-RU" dirty="0">
                <a:latin typeface="Cambria" pitchFamily="18" charset="0"/>
              </a:rPr>
              <a:t>картинки и складные кубики. </a:t>
            </a:r>
          </a:p>
          <a:p>
            <a:r>
              <a:rPr lang="ru-RU" dirty="0" smtClean="0">
                <a:latin typeface="Cambria" pitchFamily="18" charset="0"/>
              </a:rPr>
              <a:t>«лабиринт».</a:t>
            </a:r>
            <a:endParaRPr lang="ru-RU" dirty="0">
              <a:latin typeface="Cambr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>
                <a:latin typeface="Cambria" pitchFamily="18" charset="0"/>
              </a:rPr>
              <a:t>С</a:t>
            </a:r>
            <a:r>
              <a:rPr lang="ru-RU" b="1" dirty="0" smtClean="0">
                <a:latin typeface="Cambria" pitchFamily="18" charset="0"/>
              </a:rPr>
              <a:t>ловесные </a:t>
            </a:r>
            <a:r>
              <a:rPr lang="ru-RU" b="1" dirty="0">
                <a:latin typeface="Cambria" pitchFamily="18" charset="0"/>
              </a:rPr>
              <a:t>игры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55fadc8a26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692696"/>
            <a:ext cx="63367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CC"/>
                </a:solidFill>
                <a:latin typeface="Cambria" pitchFamily="18" charset="0"/>
              </a:rPr>
              <a:t>Дидактическая игра - это практическая деятельность, с помощью которой можно проверить, усвоили ли дети знания обстоятельно или поверхностно и умеют ли они их применять, когда это нужно.</a:t>
            </a:r>
            <a:endParaRPr lang="ru-RU" sz="3200" b="1" dirty="0">
              <a:solidFill>
                <a:srgbClr val="6600C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55fadc8a262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87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CC"/>
                </a:solidFill>
                <a:latin typeface="Cambria" pitchFamily="18" charset="0"/>
              </a:rPr>
              <a:t>При построении логопедической работы в виде игр сравнительно облегчается процесс усвоения логопедического материала, тем самым сокращается срок, предназначенный для исправления недостатков речи.      </a:t>
            </a:r>
            <a:r>
              <a:rPr lang="ru-RU" sz="3200" b="1" dirty="0" smtClean="0">
                <a:solidFill>
                  <a:srgbClr val="6600CC"/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rgbClr val="6600C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185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Дидактические игры - одно из основных средств развития познавательных процессов, речи и мышления.</vt:lpstr>
      <vt:lpstr>Использование дидактических игр на занятиях позволит:</vt:lpstr>
      <vt:lpstr>Проведение дидактических игр включает: </vt:lpstr>
      <vt:lpstr>Виды дидактических игр: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2016-03-13T15:25:13Z</dcterms:created>
  <dcterms:modified xsi:type="dcterms:W3CDTF">2016-03-13T16:12:45Z</dcterms:modified>
</cp:coreProperties>
</file>