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61AA9-B735-486A-BE59-C6075DDAE80A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992D33-6086-4164-90A1-63037BECBFE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37%20&#1055;&#1086;&#1089;&#1090;&#1072;&#1085;&#1086;&#1074;&#1083;&#1077;&#1085;&#1080;&#1077;%20&#1055;&#1088;&#1072;&#1074;&#1080;&#1090;&#1077;&#1083;&#1100;&#1089;&#1090;&#1074;&#1072;%20&#1071;&#1054;.doc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 Narrow" pitchFamily="34" charset="0"/>
              </a:rPr>
              <a:t>Нормативно-правовое обеспечение учителя-логопеда в дошкольном общеобразовательном учреждении.</a:t>
            </a:r>
            <a:endParaRPr lang="ru-RU" sz="4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828092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Подготовил: учитель-логопед МДОУ детский сад «Росинка», руководитель МО логопедов </a:t>
            </a:r>
            <a:r>
              <a:rPr lang="ru-RU" dirty="0" err="1" smtClean="0"/>
              <a:t>Шамина</a:t>
            </a:r>
            <a:r>
              <a:rPr lang="ru-RU" dirty="0" smtClean="0"/>
              <a:t> Л.Н.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29.11.2016г.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 flipV="1">
            <a:off x="8686800" y="188640"/>
            <a:ext cx="1645840" cy="5154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обеспечение интеграции коррекционной помощи и воспитательно-образовательного процесса с обучающимися, имеющими нарушения речи; </a:t>
            </a:r>
          </a:p>
          <a:p>
            <a:pPr lvl="0"/>
            <a:r>
              <a:rPr lang="ru-RU" dirty="0" smtClean="0"/>
              <a:t>профилактика нарушений в развитии устной речи обучающихся  ДОО;</a:t>
            </a:r>
          </a:p>
          <a:p>
            <a:pPr lvl="0"/>
            <a:r>
              <a:rPr lang="ru-RU" dirty="0" smtClean="0"/>
              <a:t>обеспечение взаимодействия с родителями (законными представителями) обучающихся ДОО по преодолению речевых нарушений;</a:t>
            </a:r>
          </a:p>
          <a:p>
            <a:pPr lvl="0"/>
            <a:r>
              <a:rPr lang="ru-RU" dirty="0" smtClean="0"/>
              <a:t>разъяснение специальных знаний по логопедии среди педагогов, родителей (законных представителей) обучающихся с целью профилактики речевых нарушений у обучающихся  ДОО и оптимизации логопедического процесса;</a:t>
            </a:r>
          </a:p>
          <a:p>
            <a:pPr lvl="0"/>
            <a:r>
              <a:rPr lang="ru-RU" dirty="0" smtClean="0"/>
              <a:t>осуществление деятельности </a:t>
            </a:r>
            <a:r>
              <a:rPr lang="ru-RU" dirty="0" err="1" smtClean="0"/>
              <a:t>ПМПк</a:t>
            </a:r>
            <a:r>
              <a:rPr lang="ru-RU" dirty="0" smtClean="0"/>
              <a:t> ДОО.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 flipV="1">
            <a:off x="8686800" y="476672"/>
            <a:ext cx="1645840" cy="2274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r>
              <a:rPr lang="ru-RU" sz="4000" dirty="0" smtClean="0">
                <a:latin typeface="Arial Narrow" pitchFamily="34" charset="0"/>
              </a:rPr>
              <a:t>Логопедическая помощь в ДОО оказывается детям с нарушениями речи в рамках реализации основной общеобразовательной программы дошкольного образования, адаптированных образовательных программ дошкольного образования, </a:t>
            </a:r>
            <a:r>
              <a:rPr lang="ru-RU" sz="4000" u="sng" dirty="0" smtClean="0">
                <a:latin typeface="Arial Narrow" pitchFamily="34" charset="0"/>
              </a:rPr>
              <a:t>в том числе для детей с ограниченными возможностями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 Narrow" pitchFamily="34" charset="0"/>
              </a:rPr>
              <a:t>Учитель-логопед ДОО ведет и хранит следующую </a:t>
            </a:r>
            <a:r>
              <a:rPr lang="ru-RU" sz="3200" b="1" dirty="0" smtClean="0">
                <a:latin typeface="Arial Narrow" pitchFamily="34" charset="0"/>
              </a:rPr>
              <a:t>документацию(проект): 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Arial Narrow" pitchFamily="34" charset="0"/>
              </a:rPr>
              <a:t>Журнал профилактического обследования речи детей.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Список детей, зачисленных на логопедические занятия.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Журнал учета посещаемости логопедических занятий.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Речевые карты детей, зачисленных на логопедические занятия. 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Тетрадь взаимодействия учителя-логопеда с родителями ребёнка (на каждого ребёнка).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Журнал учёта работы учителя-логопеда с родителями.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Перспективный план работы учителя-логопеда на учебный год.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График работы учителя-логопеда.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Расписание логопедических занятий (по группам).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Ежедневное планирование индивидуальных и подгрупповых логопедических занятий.</a:t>
            </a:r>
          </a:p>
          <a:p>
            <a:pPr lvl="0"/>
            <a:r>
              <a:rPr lang="ru-RU" dirty="0" smtClean="0">
                <a:latin typeface="Arial Narrow" pitchFamily="34" charset="0"/>
              </a:rPr>
              <a:t>Отчет о работе учителя-логопеда за учебный год.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900592" y="286937"/>
            <a:ext cx="288032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51520" y="476672"/>
            <a:ext cx="4244280" cy="5878253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latin typeface="Arial Narrow" pitchFamily="34" charset="0"/>
              </a:rPr>
              <a:t>Логопедическая помощь в ДОО </a:t>
            </a:r>
            <a:r>
              <a:rPr lang="ru-RU" sz="3000" dirty="0" smtClean="0">
                <a:latin typeface="Arial Narrow" pitchFamily="34" charset="0"/>
              </a:rPr>
              <a:t>оказывается детям в возрасте </a:t>
            </a:r>
            <a:r>
              <a:rPr lang="ru-RU" sz="3000" b="1" dirty="0" smtClean="0">
                <a:latin typeface="Arial Narrow" pitchFamily="34" charset="0"/>
              </a:rPr>
              <a:t>от 3 до 7 лет</a:t>
            </a:r>
            <a:r>
              <a:rPr lang="ru-RU" sz="3000" dirty="0" smtClean="0">
                <a:latin typeface="Arial Narrow" pitchFamily="34" charset="0"/>
              </a:rPr>
              <a:t>, </a:t>
            </a:r>
            <a:r>
              <a:rPr lang="ru-RU" sz="3000" b="1" dirty="0" smtClean="0">
                <a:latin typeface="Arial Narrow" pitchFamily="34" charset="0"/>
              </a:rPr>
              <a:t>приоритет отдается детям старшего дошкольного возраста</a:t>
            </a:r>
            <a:r>
              <a:rPr lang="ru-RU" sz="3000" dirty="0" smtClean="0">
                <a:latin typeface="Arial Narrow" pitchFamily="34" charset="0"/>
              </a:rPr>
              <a:t>, имеющим нарушения в развитии речи, препятствующим успешному овладению ООП ДО и с целью подготовки к успешному освоению программ начального общего образования.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87825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Комплектование </a:t>
            </a:r>
            <a:r>
              <a:rPr lang="ru-RU" sz="2400" dirty="0" smtClean="0">
                <a:latin typeface="Arial Narrow" pitchFamily="34" charset="0"/>
              </a:rPr>
              <a:t>детей для оказания логопедической помощи осуществляется в ДОО </a:t>
            </a:r>
            <a:r>
              <a:rPr lang="ru-RU" sz="2400" b="1" dirty="0" smtClean="0">
                <a:latin typeface="Arial Narrow" pitchFamily="34" charset="0"/>
              </a:rPr>
              <a:t>на основании обследования их речи</a:t>
            </a:r>
            <a:r>
              <a:rPr lang="ru-RU" sz="2400" dirty="0" smtClean="0">
                <a:latin typeface="Arial Narrow" pitchFamily="34" charset="0"/>
              </a:rPr>
              <a:t>, и </a:t>
            </a:r>
            <a:r>
              <a:rPr lang="ru-RU" sz="2400" b="1" dirty="0" smtClean="0">
                <a:latin typeface="Arial Narrow" pitchFamily="34" charset="0"/>
              </a:rPr>
              <a:t>принимается протоколом </a:t>
            </a:r>
            <a:r>
              <a:rPr lang="ru-RU" sz="2400" b="1" dirty="0" err="1" smtClean="0">
                <a:latin typeface="Arial Narrow" pitchFamily="34" charset="0"/>
              </a:rPr>
              <a:t>ПМПк</a:t>
            </a:r>
            <a:r>
              <a:rPr lang="ru-RU" sz="2400" b="1" dirty="0" smtClean="0">
                <a:latin typeface="Arial Narrow" pitchFamily="34" charset="0"/>
              </a:rPr>
              <a:t> ДОО </a:t>
            </a:r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с участием учителей-логопедов других ДОО (руководителя методического объединения учителей-логопедов ДОО) в рамках сетевого взаимодействия ДОО.</a:t>
            </a:r>
            <a:endParaRPr lang="ru-RU" sz="2400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Удачи в работе!</a:t>
            </a:r>
            <a:endParaRPr lang="ru-RU" dirty="0"/>
          </a:p>
        </p:txBody>
      </p:sp>
      <p:pic>
        <p:nvPicPr>
          <p:cNvPr id="9" name="Содержимое 8" descr="logop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943" y="1935163"/>
            <a:ext cx="342811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69776" cy="1063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620688"/>
            <a:ext cx="2743200" cy="562771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Учитель-логопед дошкольной образовательной организации 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Кто он ? 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Каков его функционал? 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Его документация?</a:t>
            </a:r>
          </a:p>
          <a:p>
            <a:endParaRPr lang="ru-RU" dirty="0"/>
          </a:p>
        </p:txBody>
      </p:sp>
      <p:pic>
        <p:nvPicPr>
          <p:cNvPr id="9" name="Содержимое 8" descr="d99e671be10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908720"/>
            <a:ext cx="4932040" cy="4932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V="1">
            <a:off x="9828584" y="0"/>
            <a:ext cx="504056" cy="188640"/>
          </a:xfrm>
        </p:spPr>
        <p:txBody>
          <a:bodyPr>
            <a:normAutofit fontScale="90000"/>
          </a:bodyPr>
          <a:lstStyle/>
          <a:p>
            <a:pPr algn="ctr"/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5536" y="260648"/>
            <a:ext cx="4040188" cy="6593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ИЗМЕНЕНИЯ: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644008" y="260649"/>
            <a:ext cx="4041775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НОВОЕ: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980728"/>
            <a:ext cx="3322712" cy="53795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Не «Рабочая», а просто «Программа учителя-логопеда…..»</a:t>
            </a:r>
          </a:p>
          <a:p>
            <a:pPr>
              <a:buNone/>
            </a:pPr>
            <a:endParaRPr lang="ru-RU" sz="2400" dirty="0" smtClean="0">
              <a:latin typeface="Arial Narrow" pitchFamily="34" charset="0"/>
            </a:endParaRPr>
          </a:p>
          <a:p>
            <a:r>
              <a:rPr lang="ru-RU" sz="2400" dirty="0" smtClean="0">
                <a:latin typeface="Arial Narrow" pitchFamily="34" charset="0"/>
              </a:rPr>
              <a:t>Не «</a:t>
            </a:r>
            <a:r>
              <a:rPr lang="ru-RU" sz="2400" dirty="0" err="1" smtClean="0">
                <a:latin typeface="Arial Narrow" pitchFamily="34" charset="0"/>
              </a:rPr>
              <a:t>логопункт</a:t>
            </a:r>
            <a:r>
              <a:rPr lang="ru-RU" sz="2400" dirty="0" smtClean="0">
                <a:latin typeface="Arial Narrow" pitchFamily="34" charset="0"/>
              </a:rPr>
              <a:t>», а просто «работа учителя-логопеда дошкольной образовательной организации…»</a:t>
            </a:r>
          </a:p>
          <a:p>
            <a:pPr>
              <a:buNone/>
            </a:pPr>
            <a:endParaRPr lang="ru-RU" sz="2400" dirty="0" smtClean="0">
              <a:latin typeface="Arial Narrow" pitchFamily="34" charset="0"/>
            </a:endParaRPr>
          </a:p>
          <a:p>
            <a:r>
              <a:rPr lang="ru-RU" sz="2400" dirty="0" smtClean="0">
                <a:latin typeface="Arial Narrow" pitchFamily="34" charset="0"/>
              </a:rPr>
              <a:t>«Положение о работе учителя-логопеда…….»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283968" y="980728"/>
            <a:ext cx="4536503" cy="53795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Проект </a:t>
            </a:r>
            <a:r>
              <a:rPr lang="ru-RU" sz="2000" dirty="0" smtClean="0">
                <a:latin typeface="Arial Narrow" pitchFamily="34" charset="0"/>
              </a:rPr>
              <a:t>Приказа Минтруда России</a:t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"Об утверждении профессионального стандарта "Педагог-дефектолог (учитель-логопед, сурдопедагог, </a:t>
            </a:r>
            <a:r>
              <a:rPr lang="ru-RU" sz="2000" dirty="0" err="1" smtClean="0">
                <a:latin typeface="Arial Narrow" pitchFamily="34" charset="0"/>
              </a:rPr>
              <a:t>олигофренопедагог</a:t>
            </a:r>
            <a:r>
              <a:rPr lang="ru-RU" sz="2000" dirty="0" smtClean="0">
                <a:latin typeface="Arial Narrow" pitchFamily="34" charset="0"/>
              </a:rPr>
              <a:t>, тифлопедагог)"</a:t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(по состоянию на 15.09.2016)</a:t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(подготовлен </a:t>
            </a:r>
            <a:r>
              <a:rPr lang="ru-RU" sz="2000" dirty="0" smtClean="0">
                <a:latin typeface="Arial Narrow" pitchFamily="34" charset="0"/>
              </a:rPr>
              <a:t>Минтрудом </a:t>
            </a:r>
            <a:r>
              <a:rPr lang="ru-RU" sz="2000" dirty="0" smtClean="0">
                <a:latin typeface="Arial Narrow" pitchFamily="34" charset="0"/>
              </a:rPr>
              <a:t>России</a:t>
            </a:r>
            <a:r>
              <a:rPr lang="ru-RU" sz="2000" dirty="0" smtClean="0">
                <a:latin typeface="Arial Narrow" pitchFamily="34" charset="0"/>
              </a:rPr>
              <a:t>).</a:t>
            </a:r>
          </a:p>
          <a:p>
            <a:pPr>
              <a:buNone/>
            </a:pPr>
            <a:r>
              <a:rPr lang="ru-RU" sz="2000" b="1" dirty="0" smtClean="0">
                <a:latin typeface="Arial Narrow" pitchFamily="34" charset="0"/>
              </a:rPr>
              <a:t>Стандартом определяются</a:t>
            </a:r>
            <a:r>
              <a:rPr lang="ru-RU" sz="2000" dirty="0" smtClean="0">
                <a:latin typeface="Arial Narrow" pitchFamily="34" charset="0"/>
              </a:rPr>
              <a:t>:</a:t>
            </a:r>
          </a:p>
          <a:p>
            <a:r>
              <a:rPr lang="ru-RU" sz="2000" dirty="0" smtClean="0">
                <a:latin typeface="Arial Narrow" pitchFamily="34" charset="0"/>
              </a:rPr>
              <a:t>- основная цель вида профессиональной деятельности;</a:t>
            </a:r>
          </a:p>
          <a:p>
            <a:r>
              <a:rPr lang="ru-RU" sz="2000" dirty="0" smtClean="0">
                <a:latin typeface="Arial Narrow" pitchFamily="34" charset="0"/>
              </a:rPr>
              <a:t>- описание трудовых функций, которые содержит профессиональный </a:t>
            </a:r>
            <a:r>
              <a:rPr lang="ru-RU" sz="2000" dirty="0" smtClean="0">
                <a:latin typeface="Arial Narrow" pitchFamily="34" charset="0"/>
              </a:rPr>
              <a:t>стандарт(функциональная </a:t>
            </a:r>
            <a:r>
              <a:rPr lang="ru-RU" sz="2000" dirty="0" smtClean="0">
                <a:latin typeface="Arial Narrow" pitchFamily="34" charset="0"/>
              </a:rPr>
              <a:t>карта вида трудовой деятельности);</a:t>
            </a:r>
          </a:p>
          <a:p>
            <a:r>
              <a:rPr lang="ru-RU" sz="2000" dirty="0" smtClean="0">
                <a:latin typeface="Arial Narrow" pitchFamily="34" charset="0"/>
              </a:rPr>
              <a:t>- характеристика обобщенных трудовых функций.</a:t>
            </a:r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3100" b="1" dirty="0" smtClean="0">
                <a:solidFill>
                  <a:srgbClr val="0000CC"/>
                </a:solidFill>
                <a:latin typeface="Arial Narrow" pitchFamily="34" charset="0"/>
              </a:rPr>
              <a:t>Учитель-логопед </a:t>
            </a:r>
            <a:r>
              <a:rPr lang="ru-RU" sz="3100" b="1" dirty="0" smtClean="0">
                <a:solidFill>
                  <a:srgbClr val="0000CC"/>
                </a:solidFill>
                <a:latin typeface="Arial Narrow" pitchFamily="34" charset="0"/>
              </a:rPr>
              <a:t>- 1 ставка при наличии 4 и более </a:t>
            </a:r>
            <a:r>
              <a:rPr lang="ru-RU" sz="3100" b="1" dirty="0" smtClean="0">
                <a:solidFill>
                  <a:srgbClr val="0000CC"/>
                </a:solidFill>
                <a:latin typeface="Arial Narrow" pitchFamily="34" charset="0"/>
              </a:rPr>
              <a:t>групп</a:t>
            </a:r>
            <a:r>
              <a:rPr lang="ru-RU" sz="3100" b="1" dirty="0" smtClean="0">
                <a:latin typeface="Arial Narrow" pitchFamily="34" charset="0"/>
              </a:rPr>
              <a:t/>
            </a:r>
            <a:br>
              <a:rPr lang="ru-RU" sz="31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dirty="0" smtClean="0"/>
              <a:t>ПРАВИТЕЛЬСТВО ЯРОСЛАВСКОЙ </a:t>
            </a:r>
            <a:r>
              <a:rPr lang="ru-RU" sz="2000" dirty="0" smtClean="0"/>
              <a:t>ОБЛАСТИ ПОСТАНОВЛЕНИЕ от </a:t>
            </a:r>
            <a:r>
              <a:rPr lang="ru-RU" sz="2000" dirty="0" smtClean="0"/>
              <a:t>23 января 2014 года N 37-п</a:t>
            </a:r>
            <a:br>
              <a:rPr lang="ru-RU" sz="2000" dirty="0" smtClean="0"/>
            </a:br>
            <a:r>
              <a:rPr lang="ru-RU" sz="2000" b="1" dirty="0" smtClean="0"/>
              <a:t>5. Методика расчета норматива штатной численности дошкольных образовательных организаций в части предоставления услуг по дошкольному образованию детей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chemeClr val="tx1"/>
                </a:solidFill>
                <a:hlinkClick r:id="rId2" action="ppaction://hlinkfile"/>
              </a:rPr>
              <a:t>5.2.</a:t>
            </a:r>
            <a:r>
              <a:rPr lang="ru-RU" sz="2000" b="1" dirty="0" smtClean="0"/>
              <a:t> Группы </a:t>
            </a:r>
            <a:r>
              <a:rPr lang="ru-RU" sz="2000" b="1" dirty="0" err="1" smtClean="0"/>
              <a:t>общеразвивающей</a:t>
            </a:r>
            <a:r>
              <a:rPr lang="ru-RU" sz="2000" b="1" dirty="0" smtClean="0"/>
              <a:t> направленности</a:t>
            </a:r>
            <a:r>
              <a:rPr lang="ru-RU" sz="2000" b="1" dirty="0" smtClean="0">
                <a:latin typeface="Arial Narrow" pitchFamily="34" charset="0"/>
              </a:rPr>
              <a:t/>
            </a:r>
            <a:br>
              <a:rPr lang="ru-RU" sz="2000" b="1" dirty="0" smtClean="0">
                <a:latin typeface="Arial Narrow" pitchFamily="34" charset="0"/>
              </a:rPr>
            </a:b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51520" y="2348881"/>
            <a:ext cx="4244280" cy="40060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u="sng" dirty="0" smtClean="0">
                <a:latin typeface="Arial Narrow" pitchFamily="34" charset="0"/>
                <a:cs typeface="Times New Roman" pitchFamily="18" charset="0"/>
              </a:rPr>
              <a:t>2.3. Норма часов педагогической работы 20 часов в неделю за ставку заработной платы устанавливается:</a:t>
            </a:r>
          </a:p>
          <a:p>
            <a:pPr algn="just"/>
            <a:r>
              <a:rPr lang="ru-RU" sz="2000" b="1" dirty="0" smtClean="0">
                <a:latin typeface="Arial Narrow" pitchFamily="34" charset="0"/>
                <a:cs typeface="Times New Roman" pitchFamily="18" charset="0"/>
              </a:rPr>
              <a:t>учителям-дефектологам; учителям-логопедам.</a:t>
            </a:r>
          </a:p>
          <a:p>
            <a:r>
              <a:rPr lang="ru-RU" sz="2000" dirty="0" smtClean="0">
                <a:latin typeface="Arial Narrow" pitchFamily="34" charset="0"/>
                <a:cs typeface="Times New Roman" pitchFamily="18" charset="0"/>
              </a:rPr>
              <a:t>Продолжительность рабочего времени (нормы часов педагогической работы за ставку заработной платы) педагогических работников  (</a:t>
            </a:r>
            <a:r>
              <a:rPr lang="ru-RU" sz="2000" b="1" dirty="0" smtClean="0">
                <a:latin typeface="Arial Narrow" pitchFamily="34" charset="0"/>
                <a:cs typeface="Times New Roman" pitchFamily="18" charset="0"/>
              </a:rPr>
              <a:t>утверждено приказом Министерства образования и науки РФ от 22 декабря 2014 г. N 1601</a:t>
            </a:r>
            <a:r>
              <a:rPr lang="ru-RU" sz="2000" dirty="0" smtClean="0">
                <a:latin typeface="Arial Narrow" pitchFamily="34" charset="0"/>
                <a:cs typeface="Times New Roman" pitchFamily="18" charset="0"/>
              </a:rPr>
              <a:t>)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420889"/>
            <a:ext cx="4316288" cy="39340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u="sng" dirty="0" smtClean="0">
                <a:latin typeface="Arial Narrow" pitchFamily="34" charset="0"/>
              </a:rPr>
              <a:t>   Продолжительность отпуска:</a:t>
            </a:r>
          </a:p>
          <a:p>
            <a:r>
              <a:rPr lang="ru-RU" sz="1600" dirty="0" smtClean="0">
                <a:latin typeface="Arial Narrow" pitchFamily="34" charset="0"/>
              </a:rPr>
              <a:t>42 дня, если нет детей с ОВЗ</a:t>
            </a:r>
          </a:p>
          <a:p>
            <a:r>
              <a:rPr lang="ru-RU" sz="1600" b="1" dirty="0" smtClean="0">
                <a:latin typeface="Arial Narrow" pitchFamily="34" charset="0"/>
              </a:rPr>
              <a:t>56 дней, если есть дети с ОВЗ(при наличии справки установленного образца)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b="1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Ежегодные основные удлиненные оплачиваемые </a:t>
            </a:r>
            <a:r>
              <a:rPr lang="ru-RU" sz="1600" b="1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отпуска работников……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b="1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(утверждены </a:t>
            </a:r>
            <a:r>
              <a:rPr lang="ru-RU" sz="1600" b="1" dirty="0" smtClean="0">
                <a:latin typeface="Arial Narrow" pitchFamily="34" charset="0"/>
              </a:rPr>
              <a:t>Постановлением Правительства РФ от 14 мая 2015 г. N 466 </a:t>
            </a:r>
            <a:r>
              <a:rPr lang="ru-RU" sz="1600" b="1" dirty="0" smtClean="0">
                <a:latin typeface="Arial Narrow" pitchFamily="34" charset="0"/>
              </a:rPr>
              <a:t>)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0000CC"/>
                </a:solidFill>
                <a:latin typeface="Arial Narrow" pitchFamily="34" charset="0"/>
              </a:rPr>
              <a:t>Номенклатура должностей педагогических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00CC"/>
                </a:solidFill>
                <a:latin typeface="Arial Narrow" pitchFamily="34" charset="0"/>
              </a:rPr>
              <a:t>работников </a:t>
            </a:r>
            <a:r>
              <a:rPr lang="ru-RU" sz="1600" b="1" dirty="0" smtClean="0">
                <a:solidFill>
                  <a:srgbClr val="0000CC"/>
                </a:solidFill>
                <a:latin typeface="Arial Narrow" pitchFamily="34" charset="0"/>
              </a:rPr>
              <a:t>организаций, </a:t>
            </a:r>
            <a:r>
              <a:rPr lang="ru-RU" sz="1600" b="1" dirty="0" smtClean="0">
                <a:solidFill>
                  <a:srgbClr val="0000CC"/>
                </a:solidFill>
                <a:latin typeface="Arial Narrow" pitchFamily="34" charset="0"/>
              </a:rPr>
              <a:t>осуществляющих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00CC"/>
                </a:solidFill>
                <a:latin typeface="Arial Narrow" pitchFamily="34" charset="0"/>
              </a:rPr>
              <a:t>образовательную </a:t>
            </a:r>
            <a:r>
              <a:rPr lang="ru-RU" sz="1600" b="1" dirty="0" smtClean="0">
                <a:solidFill>
                  <a:srgbClr val="0000CC"/>
                </a:solidFill>
                <a:latin typeface="Arial Narrow" pitchFamily="34" charset="0"/>
              </a:rPr>
              <a:t>деятельность, </a:t>
            </a:r>
            <a:r>
              <a:rPr lang="ru-RU" sz="1600" b="1" dirty="0" smtClean="0">
                <a:solidFill>
                  <a:srgbClr val="0000CC"/>
                </a:solidFill>
                <a:latin typeface="Arial Narrow" pitchFamily="34" charset="0"/>
              </a:rPr>
              <a:t>должностей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00CC"/>
                </a:solidFill>
                <a:latin typeface="Arial Narrow" pitchFamily="34" charset="0"/>
              </a:rPr>
              <a:t>руководителей </a:t>
            </a:r>
            <a:r>
              <a:rPr lang="ru-RU" sz="1600" b="1" dirty="0" smtClean="0">
                <a:solidFill>
                  <a:srgbClr val="0000CC"/>
                </a:solidFill>
                <a:latin typeface="Arial Narrow" pitchFamily="34" charset="0"/>
              </a:rPr>
              <a:t>образовательных организаций</a:t>
            </a:r>
            <a:r>
              <a:rPr lang="ru-RU" sz="1600" b="1" dirty="0" smtClean="0">
                <a:latin typeface="Arial Narrow" pitchFamily="34" charset="0"/>
              </a:rPr>
              <a:t/>
            </a:r>
            <a:br>
              <a:rPr lang="ru-RU" sz="1600" b="1" dirty="0" smtClean="0">
                <a:latin typeface="Arial Narrow" pitchFamily="34" charset="0"/>
              </a:rPr>
            </a:br>
            <a:r>
              <a:rPr lang="ru-RU" sz="1600" b="1" dirty="0" smtClean="0">
                <a:latin typeface="Arial Narrow" pitchFamily="34" charset="0"/>
              </a:rPr>
              <a:t>(утв. </a:t>
            </a:r>
            <a:r>
              <a:rPr lang="ru-RU" sz="1600" b="1" dirty="0" smtClean="0">
                <a:latin typeface="Arial Narrow" pitchFamily="34" charset="0"/>
              </a:rPr>
              <a:t>Постановлением Правительства </a:t>
            </a:r>
            <a:r>
              <a:rPr lang="ru-RU" sz="1600" b="1" dirty="0" smtClean="0">
                <a:latin typeface="Arial Narrow" pitchFamily="34" charset="0"/>
              </a:rPr>
              <a:t>РФ от 8 августа 2013 г. N 678</a:t>
            </a:r>
            <a:r>
              <a:rPr lang="ru-RU" sz="1600" b="1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endParaRPr lang="ru-RU" sz="1600" b="1" dirty="0" smtClean="0">
              <a:latin typeface="Arial Narrow" pitchFamily="34" charset="0"/>
            </a:endParaRPr>
          </a:p>
          <a:p>
            <a:endParaRPr lang="ru-RU" sz="16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80831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Цель: </a:t>
            </a:r>
            <a:r>
              <a:rPr lang="ru-RU" sz="2800" b="1" dirty="0" smtClean="0">
                <a:latin typeface="Arial Narrow" pitchFamily="34" charset="0"/>
              </a:rPr>
              <a:t>Оказание логопедической помощи в дошкольной образовательной организации (далее – ДОО) реализующей основную образовательную программу дошкольного образования (далее - ООП ДО) детям, имеющим речевые нарушения осуществляется в соответствии со следующими нормативными и правовыми актами: </a:t>
            </a:r>
            <a:br>
              <a:rPr lang="ru-RU" sz="2800" b="1" dirty="0" smtClean="0">
                <a:latin typeface="Arial Narrow" pitchFamily="34" charset="0"/>
              </a:rPr>
            </a:b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>
            <a:normAutofit lnSpcReduction="10000"/>
          </a:bodyPr>
          <a:lstStyle/>
          <a:p>
            <a:pPr lvl="1"/>
            <a:r>
              <a:rPr lang="ru-RU" dirty="0" smtClean="0"/>
              <a:t>Федеральный закон «Об образовании в Российской Федерации» от 29.12.2012 № 273-ФЗ; </a:t>
            </a:r>
            <a:endParaRPr lang="ru-RU" sz="1800" dirty="0" smtClean="0"/>
          </a:p>
          <a:p>
            <a:pPr lvl="1"/>
            <a:r>
              <a:rPr lang="ru-RU" dirty="0" smtClean="0"/>
              <a:t>Приказ Министерства образования и науки РФ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V="1">
            <a:off x="9756576" y="476672"/>
            <a:ext cx="288032" cy="7200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 lvl="1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от 17.10 2013 г. «Об утверждении федерального государственного образовательного стандарта дошкольного образования»;</a:t>
            </a:r>
            <a:endParaRPr lang="ru-RU" sz="1800" dirty="0" smtClean="0"/>
          </a:p>
          <a:p>
            <a:pPr lvl="1"/>
            <a:r>
              <a:rPr lang="ru-RU" dirty="0" smtClean="0"/>
              <a:t>Постановление Главного государственного санитарного врача Российской Федерации от 15 мая 2013 г. N 26 "Об утверждении </a:t>
            </a:r>
            <a:r>
              <a:rPr lang="ru-RU" dirty="0" err="1" smtClean="0"/>
              <a:t>СанПиН</a:t>
            </a:r>
            <a:r>
              <a:rPr lang="ru-RU" dirty="0" smtClean="0"/>
              <a:t> 2.4.1.3049-13 "Санитарно эпидемиологические требования к устройству, содержанию и организации режима работы дошкольных образовательных организаций" раздел 1 п1.10, 1.11, 1.12; раздел 10;</a:t>
            </a:r>
            <a:endParaRPr lang="ru-RU" sz="1800" dirty="0" smtClean="0"/>
          </a:p>
          <a:p>
            <a:pPr lvl="1"/>
            <a:r>
              <a:rPr lang="ru-RU" dirty="0" smtClean="0"/>
              <a:t>Постановление правительства РФ от 8.08.2013г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ОО» (п. 1, п.п. 2);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 flipV="1">
            <a:off x="8686800" y="548680"/>
            <a:ext cx="277688" cy="155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pPr lvl="1"/>
            <a:r>
              <a:rPr lang="ru-RU" dirty="0" smtClean="0"/>
              <a:t>Постановление правительства РФ от 14.05 2015г. № 466 «О ежегодных основных удлиненных оплачиваемых отпусках  приложение п.4);</a:t>
            </a:r>
            <a:endParaRPr lang="ru-RU" sz="1800" dirty="0" smtClean="0"/>
          </a:p>
          <a:p>
            <a:pPr lvl="1"/>
            <a:r>
              <a:rPr lang="ru-RU" dirty="0" smtClean="0"/>
              <a:t>Приказ Министерства здравоохранения и социального развития Российской Федерации от 26 августа 2010 г. N 761н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образования";</a:t>
            </a:r>
            <a:endParaRPr lang="ru-RU" sz="1800" dirty="0" smtClean="0"/>
          </a:p>
          <a:p>
            <a:pPr lvl="1"/>
            <a:r>
              <a:rPr lang="ru-RU" dirty="0" smtClean="0"/>
              <a:t>Письмо Министерства Образования Российской Федерации от 27 марта 2000 года № 27/901-6 «О </a:t>
            </a:r>
            <a:r>
              <a:rPr lang="ru-RU" dirty="0" err="1" smtClean="0"/>
              <a:t>психолого-медико-педагогическом</a:t>
            </a:r>
            <a:r>
              <a:rPr lang="ru-RU" dirty="0" smtClean="0"/>
              <a:t> консилиуме (</a:t>
            </a:r>
            <a:r>
              <a:rPr lang="ru-RU" dirty="0" err="1" smtClean="0"/>
              <a:t>ПМПк</a:t>
            </a:r>
            <a:r>
              <a:rPr lang="ru-RU" dirty="0" smtClean="0"/>
              <a:t>) образовательного учреждения»;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 flipV="1">
            <a:off x="8686800" y="404664"/>
            <a:ext cx="1285800" cy="2994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/>
          <a:lstStyle/>
          <a:p>
            <a:pPr lvl="1"/>
            <a:r>
              <a:rPr lang="ru-RU" dirty="0" smtClean="0"/>
              <a:t>Постановление правительства Ярославской области от 23.01.2014 № 37-п «Об утверждении Методических рекомендаций по расчету нормативов бюджетного финансирования предоставления услуг по дошкольному образованию детей»</a:t>
            </a:r>
            <a:endParaRPr lang="ru-RU" sz="1800" dirty="0" smtClean="0"/>
          </a:p>
          <a:p>
            <a:pPr lvl="1"/>
            <a:r>
              <a:rPr lang="ru-RU" dirty="0" smtClean="0"/>
              <a:t>Устав Учреждения, локальные нормативные акты ДОО</a:t>
            </a:r>
            <a:endParaRPr lang="ru-RU" sz="1800" dirty="0" smtClean="0"/>
          </a:p>
          <a:p>
            <a:endParaRPr lang="ru-RU" sz="2800" dirty="0" smtClean="0"/>
          </a:p>
          <a:p>
            <a:r>
              <a:rPr lang="ru-RU" sz="2800" b="1" dirty="0" smtClean="0">
                <a:latin typeface="Arial Narrow" pitchFamily="34" charset="0"/>
              </a:rPr>
              <a:t>Логопедическая </a:t>
            </a:r>
            <a:r>
              <a:rPr lang="ru-RU" sz="2800" b="1" dirty="0" smtClean="0">
                <a:latin typeface="Arial Narrow" pitchFamily="34" charset="0"/>
              </a:rPr>
              <a:t>помощь в ДОО, предназначена для своевременного выявления и преодоления отклонений в развитии устной речи обучающихся ДОО.</a:t>
            </a:r>
            <a:endParaRPr lang="ru-RU" sz="20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 Narrow" pitchFamily="34" charset="0"/>
              </a:rPr>
              <a:t>Основными задачами логопедической помощи являются: </a:t>
            </a:r>
            <a:br>
              <a:rPr lang="ru-RU" sz="3200" b="1" dirty="0" smtClean="0">
                <a:latin typeface="Arial Narrow" pitchFamily="34" charset="0"/>
              </a:rPr>
            </a:b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осуществлении диагностики речевого развития обучающихся;</a:t>
            </a:r>
          </a:p>
          <a:p>
            <a:pPr lvl="0"/>
            <a:r>
              <a:rPr lang="ru-RU" dirty="0" smtClean="0"/>
              <a:t>обеспечение коррекции нарушений в развитии устной речи обучающихся;</a:t>
            </a:r>
          </a:p>
          <a:p>
            <a:pPr lvl="0"/>
            <a:r>
              <a:rPr lang="ru-RU" dirty="0" smtClean="0"/>
              <a:t>своевременное выявление особых образовательных потребностей обучающихся ДОО, обусловленных недостатками в их речевом развитии;</a:t>
            </a:r>
          </a:p>
          <a:p>
            <a:pPr lvl="0"/>
            <a:r>
              <a:rPr lang="ru-RU" dirty="0" smtClean="0"/>
              <a:t>обеспечение индивидуально ориентированной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помощи обучающихся  с нарушениями речи с учетом особенностей их психофизического развития и индивидуальных возможностей;</a:t>
            </a:r>
          </a:p>
          <a:p>
            <a:pPr lvl="0"/>
            <a:r>
              <a:rPr lang="ru-RU" dirty="0" smtClean="0"/>
              <a:t>обеспечение возможности освоения и преодоления трудностей в освоении обучающихся с нарушениями речи основной образовательной программы дошкольного образования;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830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Нормативно-правовое обеспечение учителя-логопеда в дошкольном общеобразовательном учреждении.</vt:lpstr>
      <vt:lpstr>Слайд 2</vt:lpstr>
      <vt:lpstr>Слайд 3</vt:lpstr>
      <vt:lpstr>  Учитель-логопед - 1 ставка при наличии 4 и более групп  ПРАВИТЕЛЬСТВО ЯРОСЛАВСКОЙ ОБЛАСТИ ПОСТАНОВЛЕНИЕ от 23 января 2014 года N 37-п 5. Методика расчета норматива штатной численности дошкольных образовательных организаций в части предоставления услуг по дошкольному образованию детей 5.2. Группы общеразвивающей направленности </vt:lpstr>
      <vt:lpstr>Цель: Оказание логопедической помощи в дошкольной образовательной организации (далее – ДОО) реализующей основную образовательную программу дошкольного образования (далее - ООП ДО) детям, имеющим речевые нарушения осуществляется в соответствии со следующими нормативными и правовыми актами:  </vt:lpstr>
      <vt:lpstr>Слайд 6</vt:lpstr>
      <vt:lpstr>Слайд 7</vt:lpstr>
      <vt:lpstr>Слайд 8</vt:lpstr>
      <vt:lpstr>Основными задачами логопедической помощи являются:  </vt:lpstr>
      <vt:lpstr>Слайд 10</vt:lpstr>
      <vt:lpstr>Слайд 11</vt:lpstr>
      <vt:lpstr>Учитель-логопед ДОО ведет и хранит следующую документацию(проект): </vt:lpstr>
      <vt:lpstr>Слайд 13</vt:lpstr>
      <vt:lpstr>Удачи в работе!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учителя-логопеда в дошкольном общеобразовательном учреждении.</dc:title>
  <dc:creator>User</dc:creator>
  <cp:lastModifiedBy>User</cp:lastModifiedBy>
  <cp:revision>9</cp:revision>
  <dcterms:created xsi:type="dcterms:W3CDTF">2016-11-28T19:44:44Z</dcterms:created>
  <dcterms:modified xsi:type="dcterms:W3CDTF">2016-11-28T21:16:30Z</dcterms:modified>
</cp:coreProperties>
</file>