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8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107A6C-903F-45BE-B86E-A0FD2266655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7CF86A-8867-4E9B-AAD0-99A95D2CC11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303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Преемственность  дошкольного и школьного </a:t>
            </a:r>
            <a:r>
              <a:rPr lang="ru-RU" b="1" dirty="0" err="1" smtClean="0"/>
              <a:t>логопункта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964488" cy="271115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800" dirty="0" smtClean="0"/>
              <a:t>Подготовила: </a:t>
            </a:r>
            <a:r>
              <a:rPr lang="ru-RU" sz="2800" dirty="0" err="1" smtClean="0"/>
              <a:t>Шамина</a:t>
            </a:r>
            <a:r>
              <a:rPr lang="ru-RU" sz="2800" dirty="0" smtClean="0"/>
              <a:t> Л.Н.,</a:t>
            </a:r>
          </a:p>
          <a:p>
            <a:pPr algn="r"/>
            <a:r>
              <a:rPr lang="ru-RU" sz="2800" dirty="0" smtClean="0"/>
              <a:t>р</a:t>
            </a:r>
            <a:r>
              <a:rPr lang="ru-RU" sz="2800" dirty="0" smtClean="0"/>
              <a:t>уководитель межмуниципального </a:t>
            </a:r>
          </a:p>
          <a:p>
            <a:pPr algn="r"/>
            <a:r>
              <a:rPr lang="ru-RU" sz="2800" dirty="0" smtClean="0"/>
              <a:t>МО учителей-логопедов,</a:t>
            </a:r>
          </a:p>
          <a:p>
            <a:pPr algn="r"/>
            <a:r>
              <a:rPr lang="ru-RU" sz="2800" dirty="0" smtClean="0"/>
              <a:t> учитель-логопед</a:t>
            </a:r>
          </a:p>
          <a:p>
            <a:pPr algn="r"/>
            <a:r>
              <a:rPr lang="ru-RU" sz="2800" dirty="0" smtClean="0"/>
              <a:t> МДОУ детский сад «Росинка», </a:t>
            </a:r>
          </a:p>
          <a:p>
            <a:pPr algn="r"/>
            <a:r>
              <a:rPr lang="ru-RU" sz="2800" dirty="0" smtClean="0"/>
              <a:t>МОУ </a:t>
            </a:r>
            <a:r>
              <a:rPr lang="ru-RU" sz="2800" dirty="0" err="1" smtClean="0"/>
              <a:t>Мышкинская</a:t>
            </a:r>
            <a:r>
              <a:rPr lang="ru-RU" sz="2800" dirty="0" smtClean="0"/>
              <a:t> СОШ.</a:t>
            </a:r>
          </a:p>
          <a:p>
            <a:pPr algn="ctr"/>
            <a:r>
              <a:rPr lang="ru-RU" sz="2800" b="1" dirty="0" smtClean="0"/>
              <a:t>27.01.2015 г.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построения занятий: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Доступность</a:t>
            </a:r>
            <a:r>
              <a:rPr lang="ru-RU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Системность.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Многократность повторения.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 smtClean="0"/>
              <a:t>Здоровьесберегающие</a:t>
            </a:r>
            <a:r>
              <a:rPr lang="ru-RU" b="1" dirty="0" smtClean="0"/>
              <a:t> технологии.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2168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Формы взаимодействия логопедов </a:t>
            </a:r>
            <a:r>
              <a:rPr lang="ru-RU" sz="3100" b="1" dirty="0" smtClean="0"/>
              <a:t>ДОУ и </a:t>
            </a:r>
            <a:r>
              <a:rPr lang="ru-RU" sz="3100" b="1" dirty="0" smtClean="0"/>
              <a:t>школы: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· Участие в методических объединениях учителей-логопедов дошкольных и школьных </a:t>
            </a:r>
            <a:r>
              <a:rPr lang="ru-RU" dirty="0" err="1" smtClean="0"/>
              <a:t>логопунктов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 Разработку и реализацию совместного плана работы по устранению речевых нарушений у будущих первоклассников;</a:t>
            </a:r>
          </a:p>
          <a:p>
            <a:r>
              <a:rPr lang="ru-RU" dirty="0" smtClean="0"/>
              <a:t>· </a:t>
            </a:r>
            <a:r>
              <a:rPr lang="ru-RU" dirty="0" err="1" smtClean="0"/>
              <a:t>Взаимопосещение</a:t>
            </a:r>
            <a:r>
              <a:rPr lang="ru-RU" dirty="0" smtClean="0"/>
              <a:t> логопедических занятий учителями-логопедами ДОУ и </a:t>
            </a:r>
            <a:r>
              <a:rPr lang="ru-RU" dirty="0" smtClean="0"/>
              <a:t>школы.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9452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Спасибо за внимание!</a:t>
            </a:r>
            <a:br>
              <a:rPr lang="ru-RU" sz="5400" b="1" dirty="0" smtClean="0"/>
            </a:br>
            <a:r>
              <a:rPr lang="ru-RU" sz="5400" b="1" dirty="0" smtClean="0"/>
              <a:t>Творческих успехов!</a:t>
            </a:r>
            <a:endParaRPr lang="ru-RU" sz="5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35608" y="5877272"/>
            <a:ext cx="7498080" cy="37112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Преемственность: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600" dirty="0" smtClean="0"/>
              <a:t>последовательный </a:t>
            </a:r>
            <a:r>
              <a:rPr lang="ru-RU" sz="3600" dirty="0"/>
              <a:t>переход от одной ступени образования к другой, выражающийся в сохранении и постепенном изменении содержания, форм, методов, технологий обучения и воспитания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Должникова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Р.А.,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Федосимов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Г.М.</a:t>
            </a:r>
          </a:p>
          <a:p>
            <a:pPr algn="r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«Реализация преемственности при обучении и воспитании детей в ДОУ и начальной школе»)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Актуальность логопедической помощи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82168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 Замедленный </a:t>
            </a:r>
            <a:r>
              <a:rPr lang="ru-RU" dirty="0" smtClean="0"/>
              <a:t>темп физического и интеллектуального развития </a:t>
            </a:r>
            <a:r>
              <a:rPr lang="ru-RU" dirty="0" smtClean="0"/>
              <a:t>детей</a:t>
            </a:r>
            <a:endParaRPr lang="ru-RU" dirty="0" smtClean="0"/>
          </a:p>
          <a:p>
            <a:r>
              <a:rPr lang="ru-RU" sz="2800" b="1" dirty="0" smtClean="0"/>
              <a:t>Рост и усложнение </a:t>
            </a:r>
            <a:r>
              <a:rPr lang="ru-RU" sz="2800" b="1" dirty="0" smtClean="0"/>
              <a:t>речевой патологии (сопровождение ОНР органическими  и психическими расстройствами)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минимальные </a:t>
            </a:r>
            <a:r>
              <a:rPr lang="ru-RU" sz="2600" dirty="0" err="1" smtClean="0"/>
              <a:t>дизартрические</a:t>
            </a:r>
            <a:r>
              <a:rPr lang="ru-RU" sz="2600" dirty="0" smtClean="0"/>
              <a:t> компоненты,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синдром двигательных нарушений (</a:t>
            </a:r>
            <a:r>
              <a:rPr lang="ru-RU" sz="2600" dirty="0" err="1" smtClean="0"/>
              <a:t>гиперактивность</a:t>
            </a:r>
            <a:r>
              <a:rPr lang="ru-RU" sz="2600" dirty="0" smtClean="0"/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нарушения  ЦНС, ЗПР (F-83) и т.д</a:t>
            </a:r>
            <a:r>
              <a:rPr lang="ru-RU" sz="2600" dirty="0" smtClean="0"/>
              <a:t>.</a:t>
            </a:r>
          </a:p>
          <a:p>
            <a:r>
              <a:rPr lang="ru-RU" sz="2600" b="1" dirty="0" smtClean="0"/>
              <a:t>Недостаточная осознанность со стороны родителей наличия речевого дефекта у ребёнка </a:t>
            </a:r>
            <a:r>
              <a:rPr lang="ru-RU" sz="2600" dirty="0" smtClean="0"/>
              <a:t>(недостаточная   помощь логопеду в автоматизации поставленных звуков в домашних условиях).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5012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2014 – 2015 </a:t>
            </a:r>
            <a:r>
              <a:rPr lang="ru-RU" sz="3200" b="1" dirty="0" err="1" smtClean="0"/>
              <a:t>уч.г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47800"/>
            <a:ext cx="8466144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Зачислено на школьный </a:t>
            </a:r>
            <a:r>
              <a:rPr lang="ru-RU" b="1" dirty="0" err="1" smtClean="0"/>
              <a:t>логопункт</a:t>
            </a:r>
            <a:r>
              <a:rPr lang="ru-RU" b="1" dirty="0" smtClean="0"/>
              <a:t> первоклассников – 18 человек</a:t>
            </a:r>
          </a:p>
          <a:p>
            <a:r>
              <a:rPr lang="ru-RU" b="1" dirty="0" smtClean="0"/>
              <a:t>ОНР – 5 человек</a:t>
            </a:r>
          </a:p>
          <a:p>
            <a:r>
              <a:rPr lang="ru-RU" b="1" dirty="0" smtClean="0"/>
              <a:t>ФФНР – 13 человек</a:t>
            </a:r>
          </a:p>
          <a:p>
            <a:r>
              <a:rPr lang="en-US" dirty="0" smtClean="0"/>
              <a:t>F-83</a:t>
            </a:r>
            <a:r>
              <a:rPr lang="ru-RU" dirty="0" smtClean="0"/>
              <a:t>(1 чел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Преемственность с точки зрения учителя-логопеда: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 smtClean="0"/>
              <a:t>непрерывность в развитии и обучении </a:t>
            </a:r>
            <a:r>
              <a:rPr lang="ru-RU" dirty="0" smtClean="0"/>
              <a:t>детей</a:t>
            </a:r>
            <a:r>
              <a:rPr lang="ru-RU" dirty="0" smtClean="0"/>
              <a:t> </a:t>
            </a:r>
            <a:r>
              <a:rPr lang="ru-RU" dirty="0" smtClean="0"/>
              <a:t>с речевыми нарушениями  на новой ступени образования с учётом  его способностей и возможностей.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</a:t>
            </a:r>
            <a:r>
              <a:rPr lang="ru-RU" sz="3200" b="1" dirty="0" smtClean="0"/>
              <a:t>сновные направления </a:t>
            </a:r>
            <a:r>
              <a:rPr lang="ru-RU" sz="3200" b="1" dirty="0" smtClean="0"/>
              <a:t>в работе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по </a:t>
            </a:r>
            <a:r>
              <a:rPr lang="ru-RU" sz="3200" b="1" dirty="0" smtClean="0"/>
              <a:t>обеспечению </a:t>
            </a:r>
            <a:r>
              <a:rPr lang="ru-RU" sz="3200" b="1" dirty="0" smtClean="0"/>
              <a:t>преемственности</a:t>
            </a:r>
            <a:br>
              <a:rPr lang="ru-RU" sz="3200" b="1" dirty="0" smtClean="0"/>
            </a:br>
            <a:r>
              <a:rPr lang="ru-RU" sz="3200" b="1" dirty="0" smtClean="0"/>
              <a:t>дошкольного и школьного учителя-логопеда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Согласование целей на дошкольном и начальном школьном уровнях.</a:t>
            </a:r>
            <a:endParaRPr lang="ru-RU" dirty="0" smtClean="0"/>
          </a:p>
          <a:p>
            <a:r>
              <a:rPr lang="ru-RU" b="1" dirty="0" smtClean="0"/>
              <a:t>    Обогащение содержания образования в начальной школе и детском саду.</a:t>
            </a:r>
            <a:endParaRPr lang="ru-RU" dirty="0" smtClean="0"/>
          </a:p>
          <a:p>
            <a:r>
              <a:rPr lang="ru-RU" b="1" dirty="0" smtClean="0"/>
              <a:t>    Совершенствование форм организации и методов обучения в дошкольном учреждении и начальной школе.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Цель: коррекция речевых нарушений разного генеза.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524000"/>
            <a:ext cx="4032448" cy="46634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ДОШКОЛЬНЫЙ ЛОГОПУНКТ:</a:t>
            </a:r>
          </a:p>
          <a:p>
            <a:r>
              <a:rPr lang="ru-RU" sz="3400" dirty="0" smtClean="0"/>
              <a:t>Р</a:t>
            </a:r>
            <a:r>
              <a:rPr lang="ru-RU" sz="3400" dirty="0" smtClean="0"/>
              <a:t>аннее выявление  и </a:t>
            </a:r>
            <a:r>
              <a:rPr lang="ru-RU" sz="3400" dirty="0" smtClean="0"/>
              <a:t>преодоление отклонений в развитии устной речи детей дошкольного </a:t>
            </a:r>
            <a:r>
              <a:rPr lang="ru-RU" sz="3400" dirty="0" smtClean="0"/>
              <a:t>возраста с 5 до 7 лет ( с 3 лет при наличии справки ПМПК);</a:t>
            </a:r>
          </a:p>
          <a:p>
            <a:r>
              <a:rPr lang="ru-RU" sz="3400" dirty="0" smtClean="0"/>
              <a:t>Развитие коммуникативных качеств с целью социальной адаптации и дальнейшего обучения в образовательных учреждениях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ФНР, ФФНР, НВОНР</a:t>
            </a:r>
          </a:p>
          <a:p>
            <a:r>
              <a:rPr lang="ru-RU" dirty="0" smtClean="0"/>
              <a:t>При наличии справки ПМПК – с ЗРР, ОНР, СНР (</a:t>
            </a:r>
            <a:r>
              <a:rPr lang="en-US" dirty="0" smtClean="0"/>
              <a:t>F-83</a:t>
            </a:r>
            <a:r>
              <a:rPr lang="ru-RU" dirty="0" smtClean="0"/>
              <a:t>, </a:t>
            </a:r>
            <a:r>
              <a:rPr lang="en-US" dirty="0" smtClean="0"/>
              <a:t>F-</a:t>
            </a:r>
            <a:r>
              <a:rPr lang="ru-RU" dirty="0" smtClean="0"/>
              <a:t>70 -71 )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361688" cy="46634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       ШКОЛЬНЫЙ ЛОГОПУНКТ:</a:t>
            </a:r>
          </a:p>
          <a:p>
            <a:r>
              <a:rPr lang="ru-RU" sz="4000" dirty="0" smtClean="0"/>
              <a:t>Оказание своевременной помощи учащимся с речевыми нарушениями , как первичного, так и вторичного характера в усвоении образовательной программы.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ОНР, ФФНР , </a:t>
            </a:r>
            <a:r>
              <a:rPr lang="en-US" sz="4000" dirty="0" smtClean="0"/>
              <a:t>F-83</a:t>
            </a:r>
            <a:endParaRPr lang="ru-RU" sz="4000" dirty="0" smtClean="0"/>
          </a:p>
          <a:p>
            <a:r>
              <a:rPr lang="ru-RU" sz="4000" dirty="0" smtClean="0"/>
              <a:t>ФНР – при наличии свободных мест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524000"/>
            <a:ext cx="4697672" cy="46634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ДОШКОЛЬНЫЙ ЛОГОПУНКТ: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и развитие фонематического слуха у детей с нарушениями речи; </a:t>
            </a:r>
            <a:endParaRPr lang="ru-RU" dirty="0" smtClean="0"/>
          </a:p>
          <a:p>
            <a:r>
              <a:rPr lang="ru-RU" dirty="0" smtClean="0"/>
              <a:t>Коррекция нарушений</a:t>
            </a:r>
            <a:r>
              <a:rPr lang="ru-RU" dirty="0" smtClean="0"/>
              <a:t> 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звукопроизношения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Р</a:t>
            </a:r>
            <a:r>
              <a:rPr lang="ru-RU" dirty="0" smtClean="0"/>
              <a:t>азвитие </a:t>
            </a:r>
            <a:r>
              <a:rPr lang="ru-RU" dirty="0" smtClean="0"/>
              <a:t>навыков коммуникативного общения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524000"/>
            <a:ext cx="3857632" cy="46634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ШКОЛЬНЫЙ ЛОГОПУНКТ: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рофилактика </a:t>
            </a:r>
            <a:r>
              <a:rPr lang="ru-RU" dirty="0" smtClean="0"/>
              <a:t>и коррекция нарушений </a:t>
            </a:r>
            <a:r>
              <a:rPr lang="ru-RU" dirty="0" smtClean="0"/>
              <a:t>письма и чтения</a:t>
            </a:r>
          </a:p>
          <a:p>
            <a:r>
              <a:rPr lang="ru-RU" dirty="0" smtClean="0"/>
              <a:t> Развитие </a:t>
            </a:r>
            <a:r>
              <a:rPr lang="ru-RU" dirty="0" smtClean="0"/>
              <a:t>фонематического слуха и восприятия </a:t>
            </a:r>
            <a:endParaRPr lang="ru-RU" dirty="0" smtClean="0"/>
          </a:p>
          <a:p>
            <a:r>
              <a:rPr lang="ru-RU" dirty="0" smtClean="0"/>
              <a:t> Коррекция звукопроизношения (автоматизация поставленных звуков в самостоятельной речи)</a:t>
            </a:r>
          </a:p>
          <a:p>
            <a:r>
              <a:rPr lang="ru-RU" dirty="0" smtClean="0"/>
              <a:t>Л</a:t>
            </a:r>
            <a:r>
              <a:rPr lang="ru-RU" dirty="0" smtClean="0"/>
              <a:t>ексико-грамматическое </a:t>
            </a:r>
            <a:r>
              <a:rPr lang="ru-RU" dirty="0" smtClean="0"/>
              <a:t>развитие </a:t>
            </a:r>
            <a:endParaRPr lang="ru-RU" dirty="0" smtClean="0"/>
          </a:p>
          <a:p>
            <a:r>
              <a:rPr lang="ru-RU" dirty="0" smtClean="0"/>
              <a:t>Р</a:t>
            </a:r>
            <a:r>
              <a:rPr lang="ru-RU" dirty="0" smtClean="0"/>
              <a:t>азвитие </a:t>
            </a:r>
            <a:r>
              <a:rPr lang="ru-RU" dirty="0" smtClean="0"/>
              <a:t>связной речи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формой организации работы</a:t>
            </a:r>
            <a:r>
              <a:rPr lang="ru-RU" b="1" dirty="0" smtClean="0"/>
              <a:t> </a:t>
            </a:r>
            <a:r>
              <a:rPr lang="ru-RU" dirty="0" smtClean="0"/>
              <a:t>с </a:t>
            </a:r>
            <a:r>
              <a:rPr lang="ru-RU" dirty="0" smtClean="0"/>
              <a:t>детьми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ДОШКОЛЬНЫЙ ЛОГОПУНКТ:</a:t>
            </a:r>
          </a:p>
          <a:p>
            <a:r>
              <a:rPr lang="ru-RU" dirty="0" smtClean="0"/>
              <a:t>Индивидуальные занятия</a:t>
            </a:r>
          </a:p>
          <a:p>
            <a:r>
              <a:rPr lang="ru-RU" dirty="0" smtClean="0"/>
              <a:t>Подгрупповые занятия</a:t>
            </a:r>
          </a:p>
          <a:p>
            <a:pPr>
              <a:buNone/>
            </a:pPr>
            <a:r>
              <a:rPr lang="ru-RU" dirty="0" smtClean="0"/>
              <a:t>(1 половина дня)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ШКОЛЬНЫЙ ЛОГОПУНКТ:</a:t>
            </a:r>
          </a:p>
          <a:p>
            <a:r>
              <a:rPr lang="ru-RU" dirty="0" smtClean="0"/>
              <a:t>Подгрупповые </a:t>
            </a:r>
            <a:r>
              <a:rPr lang="ru-RU" dirty="0" smtClean="0"/>
              <a:t>занятия</a:t>
            </a:r>
          </a:p>
          <a:p>
            <a:r>
              <a:rPr lang="ru-RU" dirty="0" smtClean="0"/>
              <a:t>Индивидуальные занятия</a:t>
            </a:r>
          </a:p>
          <a:p>
            <a:pPr>
              <a:buNone/>
            </a:pPr>
            <a:r>
              <a:rPr lang="ru-RU" dirty="0" smtClean="0"/>
              <a:t>(2 </a:t>
            </a:r>
            <a:r>
              <a:rPr lang="ru-RU" dirty="0" smtClean="0"/>
              <a:t>половина </a:t>
            </a:r>
            <a:r>
              <a:rPr lang="ru-RU" dirty="0" smtClean="0"/>
              <a:t>дня – внеурочная деятельность)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428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Преемственность  дошкольного и школьного логопункта.</vt:lpstr>
      <vt:lpstr>Преемственность:</vt:lpstr>
      <vt:lpstr>Актуальность логопедической помощи  </vt:lpstr>
      <vt:lpstr>2014 – 2015 уч.г.</vt:lpstr>
      <vt:lpstr>Преемственность с точки зрения учителя-логопеда:</vt:lpstr>
      <vt:lpstr>Основные направления в работе  по обеспечению преемственности дошкольного и школьного учителя-логопеда</vt:lpstr>
      <vt:lpstr>Цель: коррекция речевых нарушений разного генеза.</vt:lpstr>
      <vt:lpstr>Задачи:</vt:lpstr>
      <vt:lpstr>Основной формой организации работы с детьми являются:</vt:lpstr>
      <vt:lpstr>Принципы построения занятий: </vt:lpstr>
      <vt:lpstr>  Формы взаимодействия логопедов ДОУ и школы:    </vt:lpstr>
      <vt:lpstr>Спасибо за внимание!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 дошкольного и школьного логопункта.</dc:title>
  <dc:creator>User</dc:creator>
  <cp:lastModifiedBy>User</cp:lastModifiedBy>
  <cp:revision>25</cp:revision>
  <dcterms:created xsi:type="dcterms:W3CDTF">2015-01-26T17:35:24Z</dcterms:created>
  <dcterms:modified xsi:type="dcterms:W3CDTF">2015-01-26T21:46:39Z</dcterms:modified>
</cp:coreProperties>
</file>