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7" r:id="rId3"/>
    <p:sldId id="289" r:id="rId4"/>
    <p:sldId id="292" r:id="rId5"/>
    <p:sldId id="263" r:id="rId6"/>
    <p:sldId id="264" r:id="rId7"/>
    <p:sldId id="265" r:id="rId8"/>
    <p:sldId id="266" r:id="rId9"/>
    <p:sldId id="267" r:id="rId10"/>
    <p:sldId id="290" r:id="rId11"/>
    <p:sldId id="268" r:id="rId12"/>
    <p:sldId id="275" r:id="rId13"/>
    <p:sldId id="269" r:id="rId14"/>
    <p:sldId id="270" r:id="rId15"/>
    <p:sldId id="271" r:id="rId16"/>
    <p:sldId id="286" r:id="rId17"/>
    <p:sldId id="272" r:id="rId18"/>
    <p:sldId id="273" r:id="rId19"/>
    <p:sldId id="274" r:id="rId20"/>
    <p:sldId id="276" r:id="rId21"/>
    <p:sldId id="293" r:id="rId22"/>
    <p:sldId id="280" r:id="rId23"/>
    <p:sldId id="281" r:id="rId24"/>
    <p:sldId id="277" r:id="rId25"/>
    <p:sldId id="278" r:id="rId26"/>
    <p:sldId id="279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620"/>
    <a:srgbClr val="0000FF"/>
    <a:srgbClr val="CC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71600" y="1844824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Palatino Linotype" pitchFamily="18" charset="0"/>
              </a:rPr>
              <a:t>Пальцами играем </a:t>
            </a:r>
            <a:r>
              <a:rPr lang="ru-RU" b="1" smtClean="0">
                <a:solidFill>
                  <a:srgbClr val="0070C0"/>
                </a:solidFill>
                <a:latin typeface="Palatino Linotype" pitchFamily="18" charset="0"/>
              </a:rPr>
              <a:t>– </a:t>
            </a:r>
            <a:br>
              <a:rPr lang="ru-RU" b="1" smtClean="0">
                <a:solidFill>
                  <a:srgbClr val="0070C0"/>
                </a:solidFill>
                <a:latin typeface="Palatino Linotype" pitchFamily="18" charset="0"/>
              </a:rPr>
            </a:br>
            <a:r>
              <a:rPr lang="ru-RU" b="1" smtClean="0">
                <a:solidFill>
                  <a:srgbClr val="0070C0"/>
                </a:solidFill>
                <a:latin typeface="Palatino Linotype" pitchFamily="18" charset="0"/>
              </a:rPr>
              <a:t>речь </a:t>
            </a:r>
            <a:r>
              <a:rPr lang="ru-RU" b="1" dirty="0" smtClean="0">
                <a:solidFill>
                  <a:srgbClr val="0070C0"/>
                </a:solidFill>
                <a:latin typeface="Palatino Linotype" pitchFamily="18" charset="0"/>
              </a:rPr>
              <a:t>развиваем</a:t>
            </a:r>
            <a:endParaRPr lang="ru-RU" dirty="0">
              <a:latin typeface="Palatino Linotype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5285184" cy="1104528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>Опыт работы учителя-логопеда </a:t>
            </a:r>
            <a:r>
              <a:rPr lang="ru-RU" dirty="0" err="1" smtClean="0">
                <a:solidFill>
                  <a:srgbClr val="7030A0"/>
                </a:solidFill>
                <a:latin typeface="Palatino Linotype" pitchFamily="18" charset="0"/>
              </a:rPr>
              <a:t>Шаминой</a:t>
            </a:r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> Л.Н. </a:t>
            </a:r>
          </a:p>
          <a:p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>МДОУ детский сад «Росинка»</a:t>
            </a:r>
          </a:p>
          <a:p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>Г. Мышкин</a:t>
            </a:r>
          </a:p>
          <a:p>
            <a:endParaRPr lang="ru-RU" dirty="0"/>
          </a:p>
        </p:txBody>
      </p:sp>
      <p:pic>
        <p:nvPicPr>
          <p:cNvPr id="8" name="Рисунок 7" descr="реб с пальч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C9FF"/>
              </a:clrFrom>
              <a:clrTo>
                <a:srgbClr val="EEC9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3501008"/>
            <a:ext cx="31750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Palatino Linotype" pitchFamily="18" charset="0"/>
              </a:rPr>
              <a:t>Расписание мероприятий по «пальчиковому </a:t>
            </a:r>
            <a:r>
              <a:rPr lang="ru-RU" sz="2000" b="1" dirty="0" err="1" smtClean="0">
                <a:solidFill>
                  <a:srgbClr val="7030A0"/>
                </a:solidFill>
                <a:latin typeface="Palatino Linotype" pitchFamily="18" charset="0"/>
              </a:rPr>
              <a:t>игротренингу</a:t>
            </a:r>
            <a:r>
              <a:rPr lang="ru-RU" sz="2000" b="1" dirty="0" smtClean="0">
                <a:solidFill>
                  <a:srgbClr val="7030A0"/>
                </a:solidFill>
                <a:latin typeface="Palatino Linotype" pitchFamily="18" charset="0"/>
              </a:rPr>
              <a:t>»:</a:t>
            </a:r>
            <a:endParaRPr lang="ru-RU" sz="2000" b="1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 smtClean="0">
                <a:solidFill>
                  <a:srgbClr val="147620"/>
                </a:solidFill>
                <a:latin typeface="Palatino Linotype" pitchFamily="18" charset="0"/>
              </a:rPr>
              <a:t>Утром</a:t>
            </a:r>
            <a:r>
              <a:rPr lang="ru-RU" sz="2000" dirty="0" smtClean="0">
                <a:solidFill>
                  <a:srgbClr val="147620"/>
                </a:solidFill>
                <a:latin typeface="Palatino Linotype" pitchFamily="18" charset="0"/>
              </a:rPr>
              <a:t> </a:t>
            </a:r>
            <a:r>
              <a:rPr lang="ru-RU" sz="2000" dirty="0" smtClean="0">
                <a:solidFill>
                  <a:srgbClr val="147620"/>
                </a:solidFill>
                <a:latin typeface="Palatino Linotype" pitchFamily="18" charset="0"/>
              </a:rPr>
              <a:t>(по мере прихода детей) индивидуально (с детьми раннего возраста и с детьми с ОВЗ) воспитатель проводит 1 пальчиковую игру с элементами массажа или с </a:t>
            </a:r>
            <a:r>
              <a:rPr lang="ru-RU" sz="2000" dirty="0" err="1" smtClean="0">
                <a:solidFill>
                  <a:srgbClr val="147620"/>
                </a:solidFill>
                <a:latin typeface="Palatino Linotype" pitchFamily="18" charset="0"/>
              </a:rPr>
              <a:t>Су-джоком</a:t>
            </a:r>
            <a:r>
              <a:rPr lang="ru-RU" sz="2000" dirty="0" smtClean="0">
                <a:solidFill>
                  <a:srgbClr val="147620"/>
                </a:solidFill>
                <a:latin typeface="Palatino Linotype" pitchFamily="18" charset="0"/>
              </a:rPr>
              <a:t> </a:t>
            </a:r>
            <a:r>
              <a:rPr lang="ru-RU" sz="2000" dirty="0" smtClean="0">
                <a:solidFill>
                  <a:srgbClr val="147620"/>
                </a:solidFill>
                <a:latin typeface="Palatino Linotype" pitchFamily="18" charset="0"/>
              </a:rPr>
              <a:t>(учитывается желание ребёнка).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Palatino Linotype" pitchFamily="18" charset="0"/>
              </a:rPr>
              <a:t>После мытья рук </a:t>
            </a:r>
            <a:r>
              <a:rPr lang="ru-RU" sz="2000" dirty="0" smtClean="0">
                <a:solidFill>
                  <a:srgbClr val="0070C0"/>
                </a:solidFill>
                <a:latin typeface="Palatino Linotype" pitchFamily="18" charset="0"/>
              </a:rPr>
              <a:t>проводится массаж кистей рук и пальцев с помощью полотенца </a:t>
            </a:r>
            <a:r>
              <a:rPr lang="ru-RU" sz="2000" dirty="0" smtClean="0">
                <a:solidFill>
                  <a:srgbClr val="0070C0"/>
                </a:solidFill>
                <a:latin typeface="Palatino Linotype" pitchFamily="18" charset="0"/>
              </a:rPr>
              <a:t>-  </a:t>
            </a:r>
            <a:r>
              <a:rPr lang="ru-RU" sz="2000" dirty="0" smtClean="0">
                <a:solidFill>
                  <a:srgbClr val="0070C0"/>
                </a:solidFill>
                <a:latin typeface="Palatino Linotype" pitchFamily="18" charset="0"/>
              </a:rPr>
              <a:t>с детьми раннего </a:t>
            </a:r>
            <a:r>
              <a:rPr lang="ru-RU" sz="2000" dirty="0" err="1" smtClean="0">
                <a:solidFill>
                  <a:srgbClr val="0070C0"/>
                </a:solidFill>
                <a:latin typeface="Palatino Linotype" pitchFamily="18" charset="0"/>
              </a:rPr>
              <a:t>возраста-пассивно</a:t>
            </a:r>
            <a:r>
              <a:rPr lang="ru-RU" sz="2000" dirty="0" smtClean="0">
                <a:solidFill>
                  <a:srgbClr val="0070C0"/>
                </a:solidFill>
                <a:latin typeface="Palatino Linotype" pitchFamily="18" charset="0"/>
              </a:rPr>
              <a:t>, с помощью воспитателя; со 2 мл. гр. – самостоятельно под контролем </a:t>
            </a:r>
            <a:r>
              <a:rPr lang="ru-RU" sz="2000" dirty="0" smtClean="0">
                <a:solidFill>
                  <a:srgbClr val="0070C0"/>
                </a:solidFill>
                <a:latin typeface="Palatino Linotype" pitchFamily="18" charset="0"/>
              </a:rPr>
              <a:t>взрослого</a:t>
            </a:r>
            <a:r>
              <a:rPr lang="ru-RU" sz="2000" dirty="0" smtClean="0">
                <a:latin typeface="Palatino Linotype" pitchFamily="18" charset="0"/>
              </a:rPr>
              <a:t>.</a:t>
            </a:r>
          </a:p>
          <a:p>
            <a:pPr lvl="0"/>
            <a:r>
              <a:rPr 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В группах комбинированного вида с детьми с ОВЗ </a:t>
            </a:r>
            <a:r>
              <a:rPr lang="ru-RU" sz="2000" dirty="0" smtClean="0">
                <a:solidFill>
                  <a:srgbClr val="C00000"/>
                </a:solidFill>
                <a:latin typeface="Palatino Linotype" pitchFamily="18" charset="0"/>
              </a:rPr>
              <a:t>(проводит учитель-логопед) перед занятиями -  за столом в течение 5-10 мин. проводится  </a:t>
            </a:r>
            <a:r>
              <a:rPr lang="ru-RU" sz="2000" dirty="0" smtClean="0">
                <a:solidFill>
                  <a:srgbClr val="C00000"/>
                </a:solidFill>
                <a:latin typeface="Palatino Linotype" pitchFamily="18" charset="0"/>
              </a:rPr>
              <a:t>1-2 </a:t>
            </a:r>
            <a:r>
              <a:rPr lang="ru-RU" sz="2000" dirty="0" smtClean="0">
                <a:solidFill>
                  <a:srgbClr val="C00000"/>
                </a:solidFill>
                <a:latin typeface="Palatino Linotype" pitchFamily="18" charset="0"/>
              </a:rPr>
              <a:t>игры с </a:t>
            </a:r>
            <a:r>
              <a:rPr lang="ru-RU" sz="2000" dirty="0" smtClean="0">
                <a:solidFill>
                  <a:srgbClr val="C00000"/>
                </a:solidFill>
                <a:latin typeface="Palatino Linotype" pitchFamily="18" charset="0"/>
              </a:rPr>
              <a:t>пальчиками(в группе или в кабинете логопеда).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Palatino Linotype" pitchFamily="18" charset="0"/>
              </a:rPr>
              <a:t>В течение дня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Palatino Linotype" pitchFamily="18" charset="0"/>
              </a:rPr>
              <a:t>воспитателем проводятся (закрепляются) пальчиковые игры (см. комплексы).</a:t>
            </a:r>
          </a:p>
          <a:p>
            <a:pPr lvl="0"/>
            <a:r>
              <a:rPr lang="ru-RU" sz="2000" b="1" dirty="0" smtClean="0">
                <a:solidFill>
                  <a:srgbClr val="CC00FF"/>
                </a:solidFill>
                <a:latin typeface="Palatino Linotype" pitchFamily="18" charset="0"/>
              </a:rPr>
              <a:t>В уголке для родителей </a:t>
            </a:r>
            <a:r>
              <a:rPr lang="ru-RU" sz="2000" dirty="0" smtClean="0">
                <a:solidFill>
                  <a:srgbClr val="CC00FF"/>
                </a:solidFill>
                <a:latin typeface="Palatino Linotype" pitchFamily="18" charset="0"/>
              </a:rPr>
              <a:t>вывешиваются те игры, которые используются в данный период времени (для закрепления в домашних условиях).</a:t>
            </a:r>
          </a:p>
          <a:p>
            <a:pPr lvl="0"/>
            <a:r>
              <a:rPr lang="ru-RU" sz="2000" b="1" dirty="0" smtClean="0">
                <a:solidFill>
                  <a:srgbClr val="0000FF"/>
                </a:solidFill>
                <a:latin typeface="Palatino Linotype" pitchFamily="18" charset="0"/>
              </a:rPr>
              <a:t>Родителям</a:t>
            </a:r>
            <a:r>
              <a:rPr lang="ru-RU" sz="2000" dirty="0" smtClean="0">
                <a:solidFill>
                  <a:srgbClr val="0000FF"/>
                </a:solidFill>
                <a:latin typeface="Palatino Linotype" pitchFamily="18" charset="0"/>
              </a:rPr>
              <a:t> предлагается принять участие в конкурсе по изготовлению игр и пособий по совершенствованию мелкой моторики рук.</a:t>
            </a:r>
          </a:p>
          <a:p>
            <a:pPr lvl="0"/>
            <a:endParaRPr lang="ru-RU" sz="2000" dirty="0" smtClean="0"/>
          </a:p>
        </p:txBody>
      </p:sp>
      <p:pic>
        <p:nvPicPr>
          <p:cNvPr id="7" name="Рисунок 6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2425" y="0"/>
            <a:ext cx="1171575" cy="442912"/>
          </a:xfrm>
          <a:prstGeom prst="rect">
            <a:avLst/>
          </a:prstGeom>
        </p:spPr>
      </p:pic>
      <p:pic>
        <p:nvPicPr>
          <p:cNvPr id="8" name="Рисунок 7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0"/>
            <a:ext cx="1171575" cy="442912"/>
          </a:xfrm>
          <a:prstGeom prst="rect">
            <a:avLst/>
          </a:prstGeom>
        </p:spPr>
      </p:pic>
      <p:pic>
        <p:nvPicPr>
          <p:cNvPr id="9" name="Рисунок 8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0"/>
            <a:ext cx="1171575" cy="442912"/>
          </a:xfrm>
          <a:prstGeom prst="rect">
            <a:avLst/>
          </a:prstGeom>
        </p:spPr>
      </p:pic>
      <p:pic>
        <p:nvPicPr>
          <p:cNvPr id="10" name="Рисунок 9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6415088"/>
            <a:ext cx="1171575" cy="442912"/>
          </a:xfrm>
          <a:prstGeom prst="rect">
            <a:avLst/>
          </a:prstGeom>
        </p:spPr>
      </p:pic>
      <p:pic>
        <p:nvPicPr>
          <p:cNvPr id="11" name="Рисунок 10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1171575" cy="442912"/>
          </a:xfrm>
          <a:prstGeom prst="rect">
            <a:avLst/>
          </a:prstGeom>
        </p:spPr>
      </p:pic>
      <p:pic>
        <p:nvPicPr>
          <p:cNvPr id="12" name="Рисунок 11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0"/>
            <a:ext cx="1171575" cy="442912"/>
          </a:xfrm>
          <a:prstGeom prst="rect">
            <a:avLst/>
          </a:prstGeom>
        </p:spPr>
      </p:pic>
      <p:pic>
        <p:nvPicPr>
          <p:cNvPr id="13" name="Рисунок 12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0"/>
            <a:ext cx="1171575" cy="442912"/>
          </a:xfrm>
          <a:prstGeom prst="rect">
            <a:avLst/>
          </a:prstGeom>
        </p:spPr>
      </p:pic>
      <p:pic>
        <p:nvPicPr>
          <p:cNvPr id="14" name="Рисунок 13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0"/>
            <a:ext cx="1171575" cy="442912"/>
          </a:xfrm>
          <a:prstGeom prst="rect">
            <a:avLst/>
          </a:prstGeom>
        </p:spPr>
      </p:pic>
      <p:pic>
        <p:nvPicPr>
          <p:cNvPr id="15" name="Рисунок 14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6415088"/>
            <a:ext cx="1171575" cy="442912"/>
          </a:xfrm>
          <a:prstGeom prst="rect">
            <a:avLst/>
          </a:prstGeom>
        </p:spPr>
      </p:pic>
      <p:pic>
        <p:nvPicPr>
          <p:cNvPr id="16" name="Рисунок 15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6415088"/>
            <a:ext cx="1171575" cy="442912"/>
          </a:xfrm>
          <a:prstGeom prst="rect">
            <a:avLst/>
          </a:prstGeom>
        </p:spPr>
      </p:pic>
      <p:pic>
        <p:nvPicPr>
          <p:cNvPr id="17" name="Рисунок 16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6415088"/>
            <a:ext cx="1171575" cy="442912"/>
          </a:xfrm>
          <a:prstGeom prst="rect">
            <a:avLst/>
          </a:prstGeom>
        </p:spPr>
      </p:pic>
      <p:pic>
        <p:nvPicPr>
          <p:cNvPr id="18" name="Рисунок 17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6415088"/>
            <a:ext cx="1171575" cy="442912"/>
          </a:xfrm>
          <a:prstGeom prst="rect">
            <a:avLst/>
          </a:prstGeom>
        </p:spPr>
      </p:pic>
      <p:pic>
        <p:nvPicPr>
          <p:cNvPr id="19" name="Рисунок 18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6415088"/>
            <a:ext cx="1171575" cy="442912"/>
          </a:xfrm>
          <a:prstGeom prst="rect">
            <a:avLst/>
          </a:prstGeom>
        </p:spPr>
      </p:pic>
      <p:pic>
        <p:nvPicPr>
          <p:cNvPr id="20" name="Рисунок 19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415088"/>
            <a:ext cx="1171575" cy="442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7365504" cy="1296144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>
                <a:solidFill>
                  <a:srgbClr val="7030A0"/>
                </a:solidFill>
                <a:latin typeface="Palatino Linotype" pitchFamily="18" charset="0"/>
              </a:rPr>
              <a:t>Пальчиковая игра с элементами массажа или с </a:t>
            </a:r>
            <a:r>
              <a:rPr lang="ru-RU" sz="2800" b="1" dirty="0" err="1" smtClean="0">
                <a:solidFill>
                  <a:srgbClr val="7030A0"/>
                </a:solidFill>
                <a:latin typeface="Palatino Linotype" pitchFamily="18" charset="0"/>
              </a:rPr>
              <a:t>Су-джоком</a:t>
            </a:r>
            <a:r>
              <a:rPr lang="ru-RU" sz="2800" b="1" dirty="0" smtClean="0">
                <a:solidFill>
                  <a:srgbClr val="7030A0"/>
                </a:solidFill>
                <a:latin typeface="Palatino Linotype" pitchFamily="18" charset="0"/>
              </a:rPr>
              <a:t> </a:t>
            </a:r>
            <a:br>
              <a:rPr lang="ru-RU" sz="2800" b="1" dirty="0" smtClean="0">
                <a:solidFill>
                  <a:srgbClr val="7030A0"/>
                </a:solidFill>
                <a:latin typeface="Palatino Linotype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Palatino Linotype" pitchFamily="18" charset="0"/>
              </a:rPr>
              <a:t>(в 1 младшей группе проводит воспитатель).</a:t>
            </a:r>
            <a:r>
              <a:rPr lang="ru-RU" sz="2800" b="1" dirty="0" smtClean="0">
                <a:solidFill>
                  <a:srgbClr val="7030A0"/>
                </a:solidFill>
                <a:latin typeface="Segoe Script" pitchFamily="34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Segoe Script" pitchFamily="34" charset="0"/>
              </a:rPr>
            </a:br>
            <a:endParaRPr lang="ru-RU" sz="2800" b="1" dirty="0">
              <a:solidFill>
                <a:srgbClr val="7030A0"/>
              </a:solidFill>
              <a:latin typeface="Segoe Script" pitchFamily="34" charset="0"/>
            </a:endParaRPr>
          </a:p>
        </p:txBody>
      </p:sp>
      <p:pic>
        <p:nvPicPr>
          <p:cNvPr id="5" name="Содержимое 4" descr="SAM_849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1880828"/>
            <a:ext cx="6636230" cy="49771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ПРЕЗЕНТАЦИЯ в ИРО\SAM_85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32040" y="1268760"/>
            <a:ext cx="3706192" cy="4941590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51520" y="1772816"/>
            <a:ext cx="4464496" cy="475252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>Дети с 5 лет самостоятельно (под контролем взрослого) выполняют </a:t>
            </a:r>
            <a:r>
              <a:rPr lang="ru-RU" dirty="0" err="1" smtClean="0">
                <a:solidFill>
                  <a:srgbClr val="7030A0"/>
                </a:solidFill>
                <a:latin typeface="Palatino Linotype" pitchFamily="18" charset="0"/>
              </a:rPr>
              <a:t>самомассаж</a:t>
            </a:r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> пальцев с помощью </a:t>
            </a:r>
            <a:r>
              <a:rPr lang="ru-RU" dirty="0" err="1" smtClean="0">
                <a:solidFill>
                  <a:srgbClr val="7030A0"/>
                </a:solidFill>
                <a:latin typeface="Palatino Linotype" pitchFamily="18" charset="0"/>
              </a:rPr>
              <a:t>су-джока</a:t>
            </a:r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>, </a:t>
            </a:r>
            <a:r>
              <a:rPr lang="ru-RU" dirty="0" err="1" smtClean="0">
                <a:solidFill>
                  <a:srgbClr val="7030A0"/>
                </a:solidFill>
                <a:latin typeface="Palatino Linotype" pitchFamily="18" charset="0"/>
              </a:rPr>
              <a:t>проговариваривая</a:t>
            </a:r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Palatino Linotype" pitchFamily="18" charset="0"/>
              </a:rPr>
              <a:t>чистоговорки</a:t>
            </a:r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>.</a:t>
            </a:r>
            <a:endParaRPr lang="ru-RU" dirty="0">
              <a:solidFill>
                <a:srgbClr val="7030A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Palatino Linotype" pitchFamily="18" charset="0"/>
              </a:rPr>
              <a:t>Массаж кистей рук и пальцев </a:t>
            </a:r>
            <a:br>
              <a:rPr lang="ru-RU" sz="2800" b="1" dirty="0" smtClean="0">
                <a:solidFill>
                  <a:srgbClr val="7030A0"/>
                </a:solidFill>
                <a:latin typeface="Palatino Linotype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Palatino Linotype" pitchFamily="18" charset="0"/>
              </a:rPr>
              <a:t>с помощью полотенца</a:t>
            </a:r>
            <a:endParaRPr lang="ru-RU" sz="2800" b="1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pic>
        <p:nvPicPr>
          <p:cNvPr id="5" name="Содержимое 4" descr="SAM_849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1340768"/>
            <a:ext cx="6758880" cy="506916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692680" y="274638"/>
            <a:ext cx="504056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323528" y="188640"/>
            <a:ext cx="4172272" cy="6408712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latin typeface="Palatino Linotype" pitchFamily="18" charset="0"/>
              </a:rPr>
              <a:t>Для детей раннего возраста </a:t>
            </a:r>
          </a:p>
          <a:p>
            <a:pPr>
              <a:buNone/>
            </a:pPr>
            <a:r>
              <a:rPr lang="ru-RU" sz="2000" b="1" u="sng" dirty="0" smtClean="0">
                <a:latin typeface="Palatino Linotype" pitchFamily="18" charset="0"/>
              </a:rPr>
              <a:t>         (1 младшая группа</a:t>
            </a:r>
            <a:r>
              <a:rPr lang="ru-RU" sz="2000" b="1" dirty="0" smtClean="0">
                <a:latin typeface="Palatino Linotype" pitchFamily="18" charset="0"/>
              </a:rPr>
              <a:t>):</a:t>
            </a:r>
          </a:p>
          <a:p>
            <a:pPr>
              <a:buNone/>
            </a:pPr>
            <a:endParaRPr lang="ru-RU" sz="2000" b="1" dirty="0" smtClean="0">
              <a:latin typeface="Palatino Linotype" pitchFamily="18" charset="0"/>
            </a:endParaRPr>
          </a:p>
          <a:p>
            <a:pPr lvl="0"/>
            <a:r>
              <a:rPr lang="ru-RU" sz="2000" b="1" dirty="0" smtClean="0">
                <a:solidFill>
                  <a:srgbClr val="0070C0"/>
                </a:solidFill>
                <a:latin typeface="Palatino Linotype" pitchFamily="18" charset="0"/>
              </a:rPr>
              <a:t>руки ребёнка положить на полотенце, руки взрослого под полотенцем охватывают снизу руки ребёнка («охватывающее» движение)</a:t>
            </a:r>
          </a:p>
          <a:p>
            <a:pPr lvl="0"/>
            <a:r>
              <a:rPr lang="ru-RU" sz="2000" b="1" dirty="0" smtClean="0">
                <a:solidFill>
                  <a:srgbClr val="7030A0"/>
                </a:solidFill>
                <a:latin typeface="Palatino Linotype" pitchFamily="18" charset="0"/>
              </a:rPr>
              <a:t>взрослый через полотенце растирает ребёнку :</a:t>
            </a:r>
          </a:p>
          <a:p>
            <a:pPr lvl="0"/>
            <a:r>
              <a:rPr lang="ru-RU" sz="2000" dirty="0" smtClean="0">
                <a:solidFill>
                  <a:srgbClr val="00B050"/>
                </a:solidFill>
                <a:latin typeface="Palatino Linotype" pitchFamily="18" charset="0"/>
              </a:rPr>
              <a:t>ладошки</a:t>
            </a:r>
          </a:p>
          <a:p>
            <a:pPr lvl="0"/>
            <a:r>
              <a:rPr lang="ru-RU" sz="2000" dirty="0" smtClean="0">
                <a:solidFill>
                  <a:srgbClr val="00B050"/>
                </a:solidFill>
                <a:latin typeface="Palatino Linotype" pitchFamily="18" charset="0"/>
              </a:rPr>
              <a:t>каждый пальчик, </a:t>
            </a:r>
            <a:r>
              <a:rPr lang="ru-RU" sz="2000" dirty="0" err="1" smtClean="0">
                <a:solidFill>
                  <a:srgbClr val="00B050"/>
                </a:solidFill>
                <a:latin typeface="Palatino Linotype" pitchFamily="18" charset="0"/>
              </a:rPr>
              <a:t>правой-левой</a:t>
            </a:r>
            <a:r>
              <a:rPr lang="ru-RU" sz="2000" dirty="0" smtClean="0">
                <a:solidFill>
                  <a:srgbClr val="00B050"/>
                </a:solidFill>
                <a:latin typeface="Palatino Linotype" pitchFamily="18" charset="0"/>
              </a:rPr>
              <a:t> руки («растирающее» движение)</a:t>
            </a:r>
          </a:p>
          <a:p>
            <a:pPr lvl="0"/>
            <a:r>
              <a:rPr lang="ru-RU" sz="2000" dirty="0" smtClean="0">
                <a:solidFill>
                  <a:srgbClr val="00B050"/>
                </a:solidFill>
                <a:latin typeface="Palatino Linotype" pitchFamily="18" charset="0"/>
              </a:rPr>
              <a:t>поглаживание ладошек и тыльной стороны кистей рук: правая, левая, обе.</a:t>
            </a:r>
          </a:p>
          <a:p>
            <a:endParaRPr lang="ru-RU" sz="2000" dirty="0">
              <a:latin typeface="Palatino Linotype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427984" y="620688"/>
            <a:ext cx="4536504" cy="572149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Любим пальчики, ладошки,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Мы погладим их немножко.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Полотенцем проведём,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Каждый пальчик разомнём.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Пальчик умный, пальчик славный,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Помогает нам во всём.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Каждый пальчик разомнём: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Большой, указательный и средний,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Безымянный и последний,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Самый </a:t>
            </a:r>
            <a:r>
              <a:rPr lang="ru-RU" sz="9600" b="1" dirty="0" err="1" smtClean="0">
                <a:solidFill>
                  <a:srgbClr val="7030A0"/>
                </a:solidFill>
                <a:latin typeface="Palatino Linotype" pitchFamily="18" charset="0"/>
              </a:rPr>
              <a:t>мелкий-малышок</a:t>
            </a: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.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Снова гладим мы ладошки.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Palatino Linotype" pitchFamily="18" charset="0"/>
              </a:rPr>
              <a:t>Поиграли мы немножко!</a:t>
            </a:r>
          </a:p>
          <a:p>
            <a:endParaRPr lang="ru-RU" sz="8000" dirty="0"/>
          </a:p>
        </p:txBody>
      </p:sp>
      <p:pic>
        <p:nvPicPr>
          <p:cNvPr id="11" name="Рисунок 10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5972175"/>
            <a:ext cx="2343150" cy="885825"/>
          </a:xfrm>
          <a:prstGeom prst="rect">
            <a:avLst/>
          </a:prstGeom>
        </p:spPr>
      </p:pic>
      <p:pic>
        <p:nvPicPr>
          <p:cNvPr id="12" name="Рисунок 11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5972175"/>
            <a:ext cx="2343150" cy="885825"/>
          </a:xfrm>
          <a:prstGeom prst="rect">
            <a:avLst/>
          </a:prstGeom>
        </p:spPr>
      </p:pic>
      <p:pic>
        <p:nvPicPr>
          <p:cNvPr id="13" name="Рисунок 12" descr="ладошки-клипарт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0"/>
            <a:ext cx="2343150" cy="885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778098"/>
          </a:xfrm>
        </p:spPr>
        <p:txBody>
          <a:bodyPr>
            <a:normAutofit fontScale="90000"/>
          </a:bodyPr>
          <a:lstStyle/>
          <a:p>
            <a:r>
              <a:rPr lang="ru-RU" sz="3100" b="1" u="sng" dirty="0" smtClean="0">
                <a:solidFill>
                  <a:srgbClr val="7030A0"/>
                </a:solidFill>
                <a:latin typeface="Palatino Linotype" pitchFamily="18" charset="0"/>
              </a:rPr>
              <a:t/>
            </a:r>
            <a:br>
              <a:rPr lang="ru-RU" sz="3100" b="1" u="sng" dirty="0" smtClean="0">
                <a:solidFill>
                  <a:srgbClr val="7030A0"/>
                </a:solidFill>
                <a:latin typeface="Palatino Linotype" pitchFamily="18" charset="0"/>
              </a:rPr>
            </a:br>
            <a:r>
              <a:rPr lang="ru-RU" sz="3100" b="1" u="sng" dirty="0" smtClean="0">
                <a:solidFill>
                  <a:srgbClr val="7030A0"/>
                </a:solidFill>
                <a:latin typeface="Palatino Linotype" pitchFamily="18" charset="0"/>
              </a:rPr>
              <a:t>Со 2 младшей группы – самостоятельно:</a:t>
            </a:r>
            <a:r>
              <a:rPr lang="ru-RU" b="1" dirty="0" smtClean="0">
                <a:latin typeface="Palatino Linotype" pitchFamily="18" charset="0"/>
              </a:rPr>
              <a:t/>
            </a:r>
            <a:br>
              <a:rPr lang="ru-RU" b="1" dirty="0" smtClean="0">
                <a:latin typeface="Palatino Linotype" pitchFamily="18" charset="0"/>
              </a:rPr>
            </a:br>
            <a:endParaRPr lang="ru-RU" b="1" dirty="0">
              <a:latin typeface="Palatino Linotype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835696" y="1412776"/>
            <a:ext cx="4906888" cy="5616624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9600" b="1" dirty="0" smtClean="0">
                <a:solidFill>
                  <a:srgbClr val="0070C0"/>
                </a:solidFill>
                <a:latin typeface="Palatino Linotype" pitchFamily="18" charset="0"/>
              </a:rPr>
              <a:t>Поглаживание ладоней – тыльной стороны кистей рук круговыми движениями.</a:t>
            </a:r>
          </a:p>
          <a:p>
            <a:pPr lvl="0"/>
            <a:r>
              <a:rPr lang="ru-RU" sz="9600" b="1" dirty="0" smtClean="0">
                <a:solidFill>
                  <a:srgbClr val="00B050"/>
                </a:solidFill>
                <a:latin typeface="Palatino Linotype" pitchFamily="18" charset="0"/>
              </a:rPr>
              <a:t>Спиралевидные движения – растирание каждого пальца </a:t>
            </a:r>
            <a:r>
              <a:rPr lang="ru-RU" sz="9600" b="1" dirty="0" err="1" smtClean="0">
                <a:solidFill>
                  <a:srgbClr val="00B050"/>
                </a:solidFill>
                <a:latin typeface="Palatino Linotype" pitchFamily="18" charset="0"/>
              </a:rPr>
              <a:t>правой-левой</a:t>
            </a:r>
            <a:r>
              <a:rPr lang="ru-RU" sz="9600" b="1" dirty="0" smtClean="0">
                <a:solidFill>
                  <a:srgbClr val="00B050"/>
                </a:solidFill>
                <a:latin typeface="Palatino Linotype" pitchFamily="18" charset="0"/>
              </a:rPr>
              <a:t> руки.</a:t>
            </a:r>
          </a:p>
          <a:p>
            <a:pPr lvl="0"/>
            <a:r>
              <a:rPr lang="ru-RU" sz="9600" b="1" dirty="0" smtClean="0">
                <a:solidFill>
                  <a:srgbClr val="0070C0"/>
                </a:solidFill>
                <a:latin typeface="Palatino Linotype" pitchFamily="18" charset="0"/>
              </a:rPr>
              <a:t>Прямые движения по направлению к подушечкам каждого пальца и обратно: </a:t>
            </a:r>
            <a:r>
              <a:rPr lang="ru-RU" sz="9600" b="1" dirty="0" err="1" smtClean="0">
                <a:solidFill>
                  <a:srgbClr val="0070C0"/>
                </a:solidFill>
                <a:latin typeface="Palatino Linotype" pitchFamily="18" charset="0"/>
              </a:rPr>
              <a:t>правая-левая</a:t>
            </a:r>
            <a:r>
              <a:rPr lang="ru-RU" sz="9600" b="1" dirty="0" smtClean="0">
                <a:solidFill>
                  <a:srgbClr val="0070C0"/>
                </a:solidFill>
                <a:latin typeface="Palatino Linotype" pitchFamily="18" charset="0"/>
              </a:rPr>
              <a:t> рука.</a:t>
            </a:r>
          </a:p>
          <a:p>
            <a:pPr lvl="0"/>
            <a:r>
              <a:rPr lang="ru-RU" sz="9600" b="1" dirty="0" smtClean="0">
                <a:solidFill>
                  <a:srgbClr val="00B050"/>
                </a:solidFill>
                <a:latin typeface="Palatino Linotype" pitchFamily="18" charset="0"/>
              </a:rPr>
              <a:t>Поглаживание ладошек – тыльной стороны кисти обеих рук: </a:t>
            </a:r>
            <a:r>
              <a:rPr lang="ru-RU" sz="9600" b="1" dirty="0" err="1" smtClean="0">
                <a:solidFill>
                  <a:srgbClr val="00B050"/>
                </a:solidFill>
                <a:latin typeface="Palatino Linotype" pitchFamily="18" charset="0"/>
              </a:rPr>
              <a:t>правая-левая</a:t>
            </a:r>
            <a:r>
              <a:rPr lang="ru-RU" sz="9600" b="1" dirty="0" smtClean="0">
                <a:solidFill>
                  <a:srgbClr val="00B050"/>
                </a:solidFill>
                <a:latin typeface="Palatino Linotype" pitchFamily="18" charset="0"/>
              </a:rPr>
              <a:t>.</a:t>
            </a:r>
            <a:r>
              <a:rPr lang="ru-RU" sz="9600" dirty="0" smtClean="0">
                <a:solidFill>
                  <a:srgbClr val="00B050"/>
                </a:solidFill>
                <a:latin typeface="Palatino Linotype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0" name="Содержимое 9" descr="лад1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766538">
            <a:off x="6487037" y="4899486"/>
            <a:ext cx="2588542" cy="141360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07704" y="620688"/>
            <a:ext cx="67070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Palatino Linotype" pitchFamily="18" charset="0"/>
              </a:rPr>
              <a:t>Комплексы пальчиковых иг</a:t>
            </a:r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>р</a:t>
            </a:r>
            <a:endParaRPr lang="ru-RU" dirty="0"/>
          </a:p>
        </p:txBody>
      </p:sp>
      <p:pic>
        <p:nvPicPr>
          <p:cNvPr id="7" name="Содержимое 6" descr="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420888"/>
            <a:ext cx="8768830" cy="258110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562074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260648"/>
            <a:ext cx="4040188" cy="639762"/>
          </a:xfrm>
        </p:spPr>
        <p:txBody>
          <a:bodyPr/>
          <a:lstStyle/>
          <a:p>
            <a:pPr algn="ctr"/>
            <a:r>
              <a:rPr lang="ru-RU" dirty="0" smtClean="0"/>
              <a:t>Пальчиковый </a:t>
            </a:r>
            <a:r>
              <a:rPr lang="ru-RU" dirty="0" err="1" smtClean="0"/>
              <a:t>игротренинг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88024" y="1556792"/>
            <a:ext cx="4041775" cy="639762"/>
          </a:xfrm>
        </p:spPr>
        <p:txBody>
          <a:bodyPr/>
          <a:lstStyle/>
          <a:p>
            <a:pPr algn="ctr"/>
            <a:r>
              <a:rPr lang="ru-RU" dirty="0" smtClean="0"/>
              <a:t>Обыгрывание сказок</a:t>
            </a:r>
            <a:endParaRPr lang="ru-RU" dirty="0"/>
          </a:p>
        </p:txBody>
      </p:sp>
      <p:pic>
        <p:nvPicPr>
          <p:cNvPr id="2050" name="Picture 2" descr="K:\ПРЕЗЕНТАЦИЯ в ИРО\SAM_854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1990" t="13433" b="11940"/>
          <a:stretch>
            <a:fillRect/>
          </a:stretch>
        </p:blipFill>
        <p:spPr bwMode="auto">
          <a:xfrm>
            <a:off x="4860032" y="2420888"/>
            <a:ext cx="4113818" cy="4176464"/>
          </a:xfrm>
          <a:prstGeom prst="rect">
            <a:avLst/>
          </a:prstGeom>
          <a:noFill/>
        </p:spPr>
      </p:pic>
      <p:pic>
        <p:nvPicPr>
          <p:cNvPr id="2051" name="Picture 3" descr="K:\ПРЕЗЕНТАЦИЯ в ИРО\Пальцы-проект\SAM_85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5016" t="17887" r="23816"/>
          <a:stretch>
            <a:fillRect/>
          </a:stretch>
        </p:blipFill>
        <p:spPr bwMode="auto">
          <a:xfrm>
            <a:off x="179512" y="980728"/>
            <a:ext cx="4445596" cy="4475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4008" y="764704"/>
            <a:ext cx="44999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>Пальчиковый театр</a:t>
            </a:r>
            <a:endParaRPr lang="ru-RU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pic>
        <p:nvPicPr>
          <p:cNvPr id="3074" name="Picture 2" descr="K:\ПРЕЗЕНТАЦИЯ в ИРО\SAM_85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423" t="24497"/>
          <a:stretch>
            <a:fillRect/>
          </a:stretch>
        </p:blipFill>
        <p:spPr bwMode="auto">
          <a:xfrm>
            <a:off x="323528" y="332656"/>
            <a:ext cx="4262782" cy="4353347"/>
          </a:xfrm>
          <a:prstGeom prst="rect">
            <a:avLst/>
          </a:prstGeom>
          <a:noFill/>
        </p:spPr>
      </p:pic>
      <p:pic>
        <p:nvPicPr>
          <p:cNvPr id="3076" name="Picture 4" descr="K:\ПРЕЗЕНТАЦИЯ в ИРО\SAM_85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3117" t="26088" r="922" b="9938"/>
          <a:stretch>
            <a:fillRect/>
          </a:stretch>
        </p:blipFill>
        <p:spPr bwMode="auto">
          <a:xfrm>
            <a:off x="4572000" y="2636912"/>
            <a:ext cx="4455495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Palatino Linotype" pitchFamily="18" charset="0"/>
              </a:rPr>
              <a:t>Пальчиковый театр в сочетании с </a:t>
            </a:r>
            <a:r>
              <a:rPr lang="ru-RU" sz="2800" b="1" dirty="0" err="1" smtClean="0">
                <a:solidFill>
                  <a:srgbClr val="7030A0"/>
                </a:solidFill>
                <a:latin typeface="Palatino Linotype" pitchFamily="18" charset="0"/>
              </a:rPr>
              <a:t>биоэнергопластикой</a:t>
            </a:r>
            <a:endParaRPr lang="ru-RU" sz="2800" b="1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pic>
        <p:nvPicPr>
          <p:cNvPr id="4098" name="Picture 2" descr="K:\ПРЕЗЕНТАЦИЯ в ИРО\Пальцы-проект\SAM_85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32040" y="3429000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K:\ПРЕЗЕНТАЦИЯ в ИРО\Пальцы-проект\SAM_85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95" t="40407"/>
          <a:stretch>
            <a:fillRect/>
          </a:stretch>
        </p:blipFill>
        <p:spPr bwMode="auto">
          <a:xfrm>
            <a:off x="251520" y="1484784"/>
            <a:ext cx="4347636" cy="3489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988840"/>
            <a:ext cx="8686800" cy="4525963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latin typeface="Palatino Linotype" pitchFamily="18" charset="0"/>
              </a:rPr>
              <a:t> </a:t>
            </a:r>
            <a:r>
              <a:rPr lang="ru-RU" b="1" dirty="0" smtClean="0">
                <a:solidFill>
                  <a:srgbClr val="00B050"/>
                </a:solidFill>
                <a:latin typeface="Palatino Linotype" pitchFamily="18" charset="0"/>
              </a:rPr>
              <a:t>“Рука является вышедшим наружу головным мозгом”. </a:t>
            </a:r>
            <a:r>
              <a:rPr lang="ru-RU" b="1" dirty="0" smtClean="0">
                <a:solidFill>
                  <a:srgbClr val="00B050"/>
                </a:solidFill>
                <a:latin typeface="Palatino Linotype" pitchFamily="18" charset="0"/>
              </a:rPr>
              <a:t>И.Кант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Palatino Linotype" pitchFamily="18" charset="0"/>
              </a:rPr>
              <a:t>"Рука – это инструмент </a:t>
            </a:r>
            <a:r>
              <a:rPr lang="ru-RU" b="1" dirty="0" smtClean="0">
                <a:solidFill>
                  <a:srgbClr val="7030A0"/>
                </a:solidFill>
                <a:latin typeface="Palatino Linotype" pitchFamily="18" charset="0"/>
              </a:rPr>
              <a:t>всех инструментов».             Аристотель</a:t>
            </a:r>
          </a:p>
          <a:p>
            <a:pPr lvl="0"/>
            <a:r>
              <a:rPr lang="ru-RU" b="1" dirty="0" smtClean="0">
                <a:solidFill>
                  <a:srgbClr val="0070C0"/>
                </a:solidFill>
                <a:latin typeface="Palatino Linotype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Palatino Linotype" pitchFamily="18" charset="0"/>
              </a:rPr>
              <a:t>“...кончики пальцев рук – это второй мозг”. </a:t>
            </a:r>
            <a:r>
              <a:rPr lang="ru-RU" b="1" dirty="0" err="1" smtClean="0">
                <a:solidFill>
                  <a:srgbClr val="0070C0"/>
                </a:solidFill>
                <a:latin typeface="Palatino Linotype" pitchFamily="18" charset="0"/>
              </a:rPr>
              <a:t>Йосиро</a:t>
            </a:r>
            <a:r>
              <a:rPr lang="ru-RU" b="1" dirty="0" smtClean="0">
                <a:solidFill>
                  <a:srgbClr val="0070C0"/>
                </a:solidFill>
                <a:latin typeface="Palatino Linotype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Palatino Linotype" pitchFamily="18" charset="0"/>
              </a:rPr>
              <a:t>Цуцуми</a:t>
            </a:r>
            <a:endParaRPr lang="ru-RU" b="1" dirty="0" smtClean="0">
              <a:solidFill>
                <a:srgbClr val="0070C0"/>
              </a:solidFill>
              <a:latin typeface="Palatino Linotype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65618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Palatino Linotype" pitchFamily="18" charset="0"/>
              </a:rPr>
              <a:t>Что такое БИОЭНЕРГОПЛАСТИКА?</a:t>
            </a:r>
            <a:endParaRPr lang="ru-RU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3240360"/>
          </a:xfrm>
        </p:spPr>
        <p:txBody>
          <a:bodyPr/>
          <a:lstStyle/>
          <a:p>
            <a:r>
              <a:rPr lang="ru-RU" dirty="0" err="1" smtClean="0"/>
              <a:t>Биоэнергопластика</a:t>
            </a:r>
            <a:r>
              <a:rPr lang="ru-RU" dirty="0" smtClean="0"/>
              <a:t> – это соединение движений артикуляционного аппарата с движениями кисти руки.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Picture 2" descr="K:\ПРЕЗЕНТАЦИЯ в ИРО\SAM_851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3130550" cy="4173538"/>
          </a:xfrm>
          <a:prstGeom prst="rect">
            <a:avLst/>
          </a:prstGeom>
          <a:noFill/>
        </p:spPr>
      </p:pic>
      <p:pic>
        <p:nvPicPr>
          <p:cNvPr id="11" name="Picture 3" descr="K:\ПРЕЗЕНТАЦИЯ в ИРО\SAM_851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 l="5226" t="22906"/>
          <a:stretch>
            <a:fillRect/>
          </a:stretch>
        </p:blipFill>
        <p:spPr bwMode="auto">
          <a:xfrm>
            <a:off x="4860032" y="2132856"/>
            <a:ext cx="3746500" cy="40655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4653136"/>
            <a:ext cx="281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</a:t>
            </a:r>
            <a:r>
              <a:rPr lang="ru-RU" b="1" dirty="0" err="1" smtClean="0">
                <a:latin typeface="Palatino Linotype" pitchFamily="18" charset="0"/>
              </a:rPr>
              <a:t>Бегемотик</a:t>
            </a:r>
            <a:r>
              <a:rPr lang="ru-RU" b="1" dirty="0" smtClean="0">
                <a:latin typeface="Palatino Linotype" pitchFamily="18" charset="0"/>
              </a:rPr>
              <a:t>» (звук «А»)</a:t>
            </a:r>
            <a:endParaRPr lang="ru-RU" b="1" dirty="0"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980728"/>
            <a:ext cx="400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«Слоник», «Хоботок», «Дудочка» </a:t>
            </a:r>
          </a:p>
          <a:p>
            <a:pPr algn="ctr"/>
            <a:r>
              <a:rPr lang="ru-RU" b="1" dirty="0" smtClean="0">
                <a:latin typeface="Palatino Linotype" pitchFamily="18" charset="0"/>
              </a:rPr>
              <a:t>(звук «У»)</a:t>
            </a:r>
            <a:endParaRPr lang="ru-RU" b="1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8195" name="Picture 3" descr="K:\ПРЕЗЕНТАЦИЯ в ИРО\SAM_851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0348" t="19121" r="8368"/>
          <a:stretch>
            <a:fillRect/>
          </a:stretch>
        </p:blipFill>
        <p:spPr bwMode="auto">
          <a:xfrm>
            <a:off x="395536" y="980728"/>
            <a:ext cx="4051668" cy="30243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35896" y="332656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«Улыбка» (звук «И»)</a:t>
            </a:r>
            <a:endParaRPr lang="ru-RU" b="1" dirty="0">
              <a:latin typeface="Palatino Linotype" pitchFamily="18" charset="0"/>
            </a:endParaRPr>
          </a:p>
        </p:txBody>
      </p:sp>
      <p:pic>
        <p:nvPicPr>
          <p:cNvPr id="9" name="Содержимое 6" descr="SAM_8525.JPG"/>
          <p:cNvPicPr>
            <a:picLocks noChangeAspect="1"/>
          </p:cNvPicPr>
          <p:nvPr/>
        </p:nvPicPr>
        <p:blipFill>
          <a:blip r:embed="rId4" cstate="print"/>
          <a:srcRect l="14836" t="18965" r="13681"/>
          <a:stretch>
            <a:fillRect/>
          </a:stretch>
        </p:blipFill>
        <p:spPr>
          <a:xfrm>
            <a:off x="4572000" y="2996952"/>
            <a:ext cx="4319362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 descr="K:\ПРЕЗЕНТАЦИЯ в ИРО\SAM_851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4038600" cy="3028950"/>
          </a:xfrm>
          <a:prstGeom prst="rect">
            <a:avLst/>
          </a:prstGeom>
          <a:noFill/>
        </p:spPr>
      </p:pic>
      <p:pic>
        <p:nvPicPr>
          <p:cNvPr id="9219" name="Picture 3" descr="K:\ПРЕЗЕНТАЦИЯ в ИРО\SAM_851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140968"/>
            <a:ext cx="4513262" cy="33845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80112" y="2492896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«Окошечко» (звук «О»)</a:t>
            </a:r>
            <a:endParaRPr lang="ru-RU" b="1" dirty="0"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3645024"/>
            <a:ext cx="374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«Оскал», «заборчик» (звук «Ы»)</a:t>
            </a:r>
            <a:endParaRPr lang="ru-RU" b="1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122" name="Picture 2" descr="K:\ПРЕЗЕНТАЦИЯ в ИРО\SAM_849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1692" t="11703" b="29309"/>
          <a:stretch>
            <a:fillRect/>
          </a:stretch>
        </p:blipFill>
        <p:spPr bwMode="auto">
          <a:xfrm>
            <a:off x="467544" y="2708920"/>
            <a:ext cx="4075311" cy="3629645"/>
          </a:xfrm>
          <a:prstGeom prst="rect">
            <a:avLst/>
          </a:prstGeom>
          <a:noFill/>
        </p:spPr>
      </p:pic>
      <p:pic>
        <p:nvPicPr>
          <p:cNvPr id="5123" name="Picture 3" descr="K:\ПРЕЗЕНТАЦИЯ в ИРО\SAM_849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 l="17178" t="18567" r="863" b="22328"/>
          <a:stretch>
            <a:fillRect/>
          </a:stretch>
        </p:blipFill>
        <p:spPr bwMode="auto">
          <a:xfrm>
            <a:off x="5004048" y="332656"/>
            <a:ext cx="3895431" cy="37444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17728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Palatino Linotype" pitchFamily="18" charset="0"/>
              </a:rPr>
              <a:t>«Блинчик», «лопаточка»</a:t>
            </a:r>
            <a:endParaRPr lang="ru-RU" b="1" dirty="0"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465313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«Чашечка»</a:t>
            </a:r>
            <a:endParaRPr lang="ru-RU" b="1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146" name="Picture 2" descr="K:\ПРЕЗЕНТАЦИЯ в ИРО\SAM_850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8625" t="14396"/>
          <a:stretch>
            <a:fillRect/>
          </a:stretch>
        </p:blipFill>
        <p:spPr bwMode="auto">
          <a:xfrm>
            <a:off x="683568" y="1556792"/>
            <a:ext cx="4032448" cy="5037547"/>
          </a:xfrm>
          <a:prstGeom prst="rect">
            <a:avLst/>
          </a:prstGeom>
          <a:noFill/>
        </p:spPr>
      </p:pic>
      <p:pic>
        <p:nvPicPr>
          <p:cNvPr id="6147" name="Picture 3" descr="K:\ПРЕЗЕНТАЦИЯ в ИРО\SAM_85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0188" y="188913"/>
            <a:ext cx="3833812" cy="51117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35696" y="7647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«Часики»</a:t>
            </a:r>
            <a:endParaRPr lang="ru-RU" b="1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 descr="K:\ПРЕЗЕНТАЦИЯ в ИРО\SAM_850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2122" t="27047"/>
          <a:stretch>
            <a:fillRect/>
          </a:stretch>
        </p:blipFill>
        <p:spPr bwMode="auto">
          <a:xfrm>
            <a:off x="395536" y="2708920"/>
            <a:ext cx="3829213" cy="380588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03648" y="1628800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«Иголочка»</a:t>
            </a:r>
            <a:endParaRPr lang="ru-RU" b="1" dirty="0">
              <a:latin typeface="Palatino Linotyp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0272" y="5013176"/>
            <a:ext cx="998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«Парус»</a:t>
            </a:r>
            <a:endParaRPr lang="ru-RU" dirty="0"/>
          </a:p>
        </p:txBody>
      </p:sp>
      <p:pic>
        <p:nvPicPr>
          <p:cNvPr id="12" name="Picture 3" descr="K:\ПРЕЗЕНТАЦИЯ в ИРО\SAM_8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32656"/>
            <a:ext cx="3751064" cy="500141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300192" y="5733256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«Поймай комара»</a:t>
            </a:r>
            <a:endParaRPr lang="ru-RU" b="1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10242" name="Picture 2" descr="K:\ПРЕЗЕНТАЦИЯ в ИРО\SAM_852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8"/>
            <a:ext cx="3721100" cy="4960938"/>
          </a:xfrm>
          <a:prstGeom prst="rect">
            <a:avLst/>
          </a:prstGeom>
          <a:noFill/>
        </p:spPr>
      </p:pic>
      <p:pic>
        <p:nvPicPr>
          <p:cNvPr id="10243" name="Picture 3" descr="K:\ПРЕЗЕНТАЦИЯ в ИРО\SAM_852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88640"/>
            <a:ext cx="3792537" cy="505618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03648" y="908720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«Качели»</a:t>
            </a:r>
            <a:endParaRPr lang="ru-RU" b="1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 descr="K:\ПРЕЗЕНТАЦИЯ в ИРО\SAM_852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3394075" cy="4525962"/>
          </a:xfrm>
          <a:prstGeom prst="rect">
            <a:avLst/>
          </a:prstGeom>
          <a:noFill/>
        </p:spPr>
      </p:pic>
      <p:pic>
        <p:nvPicPr>
          <p:cNvPr id="10" name="Содержимое 6" descr="SAM_8505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 l="6365" t="23865"/>
          <a:stretch>
            <a:fillRect/>
          </a:stretch>
        </p:blipFill>
        <p:spPr>
          <a:xfrm>
            <a:off x="4788024" y="260648"/>
            <a:ext cx="4038600" cy="4379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1052736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«Горка», «</a:t>
            </a:r>
            <a:r>
              <a:rPr lang="ru-RU" b="1" dirty="0" smtClean="0">
                <a:latin typeface="Palatino Linotype" pitchFamily="18" charset="0"/>
              </a:rPr>
              <a:t>К</a:t>
            </a:r>
            <a:r>
              <a:rPr lang="ru-RU" b="1" dirty="0" smtClean="0">
                <a:latin typeface="Palatino Linotype" pitchFamily="18" charset="0"/>
              </a:rPr>
              <a:t>иска сердится»</a:t>
            </a:r>
            <a:endParaRPr lang="ru-RU" b="1" dirty="0">
              <a:latin typeface="Palatino Linotyp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5301208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«Парус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 descr="K:\ПРЕЗЕНТАЦИЯ в ИРО\SAM_856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-2553" t="6336"/>
          <a:stretch>
            <a:fillRect/>
          </a:stretch>
        </p:blipFill>
        <p:spPr bwMode="auto">
          <a:xfrm>
            <a:off x="467544" y="1988840"/>
            <a:ext cx="3843338" cy="4681537"/>
          </a:xfrm>
          <a:prstGeom prst="rect">
            <a:avLst/>
          </a:prstGeom>
          <a:noFill/>
        </p:spPr>
      </p:pic>
      <p:pic>
        <p:nvPicPr>
          <p:cNvPr id="12291" name="Picture 3" descr="K:\ПРЕЗЕНТАЦИЯ в ИРО\SAM_856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60648"/>
            <a:ext cx="3649662" cy="48656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31640" y="764704"/>
            <a:ext cx="322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Palatino Linotype" pitchFamily="18" charset="0"/>
              </a:rPr>
              <a:t>«Трудно, но….стараемся!»</a:t>
            </a:r>
            <a:endParaRPr lang="ru-RU" b="1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49817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Palatino Linotype" pitchFamily="18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Palatino Linotype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Palatino Linotype" pitchFamily="18" charset="0"/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  <a:latin typeface="Palatino Linotype" pitchFamily="18" charset="0"/>
              </a:rPr>
              <a:t>        «</a:t>
            </a:r>
            <a:r>
              <a:rPr lang="ru-RU" sz="3600" b="1" dirty="0" smtClean="0">
                <a:solidFill>
                  <a:srgbClr val="7030A0"/>
                </a:solidFill>
                <a:latin typeface="Palatino Linotype" pitchFamily="18" charset="0"/>
              </a:rPr>
              <a:t>Ум ребенка находится </a:t>
            </a:r>
            <a:r>
              <a:rPr lang="ru-RU" sz="3600" b="1" dirty="0" smtClean="0">
                <a:solidFill>
                  <a:srgbClr val="7030A0"/>
                </a:solidFill>
                <a:latin typeface="Palatino Linotype" pitchFamily="18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Palatino Linotype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Palatino Linotype" pitchFamily="18" charset="0"/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  <a:latin typeface="Palatino Linotype" pitchFamily="18" charset="0"/>
              </a:rPr>
              <a:t>             на </a:t>
            </a:r>
            <a:r>
              <a:rPr lang="ru-RU" sz="3600" b="1" dirty="0" smtClean="0">
                <a:solidFill>
                  <a:srgbClr val="7030A0"/>
                </a:solidFill>
                <a:latin typeface="Palatino Linotype" pitchFamily="18" charset="0"/>
              </a:rPr>
              <a:t>кончике пальцев»</a:t>
            </a:r>
            <a:r>
              <a:rPr lang="ru-RU" b="1" dirty="0" smtClean="0">
                <a:solidFill>
                  <a:srgbClr val="7030A0"/>
                </a:solidFill>
                <a:latin typeface="Palatino Linotype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Palatino Linotype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Palatino Linotype" pitchFamily="18" charset="0"/>
              </a:rPr>
              <a:t>“Источники способностей и  дарований детей – на кончиках их пальцев. </a:t>
            </a:r>
            <a:br>
              <a:rPr lang="ru-RU" sz="2400" b="1" dirty="0" smtClean="0">
                <a:solidFill>
                  <a:srgbClr val="7030A0"/>
                </a:solidFill>
                <a:latin typeface="Palatino Linotype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Palatino Linotype" pitchFamily="18" charset="0"/>
              </a:rPr>
              <a:t>От пальцев, образно говоря, идут тончайшие ручейки, которые питают источник творческой мысли</a:t>
            </a:r>
            <a:r>
              <a:rPr lang="ru-RU" sz="2400" b="1" dirty="0" smtClean="0">
                <a:solidFill>
                  <a:srgbClr val="7030A0"/>
                </a:solidFill>
                <a:latin typeface="Palatino Linotype" pitchFamily="18" charset="0"/>
              </a:rPr>
              <a:t>”.</a:t>
            </a:r>
            <a:r>
              <a:rPr lang="ru-RU" sz="2400" b="1" dirty="0" smtClean="0">
                <a:solidFill>
                  <a:srgbClr val="7030A0"/>
                </a:solidFill>
                <a:latin typeface="Palatino Linotype" pitchFamily="18" charset="0"/>
              </a:rPr>
              <a:t> </a:t>
            </a:r>
            <a:br>
              <a:rPr lang="ru-RU" sz="2400" b="1" dirty="0" smtClean="0">
                <a:solidFill>
                  <a:srgbClr val="7030A0"/>
                </a:solidFill>
                <a:latin typeface="Palatino Linotype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Palatino Linotype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Palatino Linotype" pitchFamily="18" charset="0"/>
              </a:rPr>
              <a:t>                                                    В.А.Сухомлинский</a:t>
            </a:r>
            <a:r>
              <a:rPr lang="ru-RU" sz="2400" b="1" dirty="0" smtClean="0">
                <a:solidFill>
                  <a:srgbClr val="7030A0"/>
                </a:solidFill>
                <a:latin typeface="Palatino Linotype" pitchFamily="18" charset="0"/>
              </a:rPr>
              <a:t> </a:t>
            </a:r>
            <a:endParaRPr lang="ru-RU" sz="2400" b="1" dirty="0" smtClean="0">
              <a:solidFill>
                <a:srgbClr val="7030A0"/>
              </a:solidFill>
              <a:latin typeface="Palatino Linotype" pitchFamily="18" charset="0"/>
            </a:endParaRPr>
          </a:p>
          <a:p>
            <a:endParaRPr lang="ru-RU" sz="2400" b="1" dirty="0" smtClean="0">
              <a:solidFill>
                <a:srgbClr val="7030A0"/>
              </a:solidFill>
              <a:latin typeface="Palatino Linotype" pitchFamily="18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Palatino Linotype" pitchFamily="18" charset="0"/>
              </a:rPr>
              <a:t> “...движения руки всегда были тесно связаны с речью и способствовали ее развитию”. </a:t>
            </a:r>
            <a:br>
              <a:rPr lang="ru-RU" sz="2400" b="1" dirty="0" smtClean="0">
                <a:solidFill>
                  <a:srgbClr val="0070C0"/>
                </a:solidFill>
                <a:latin typeface="Palatino Linotype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Palatino Linotype" pitchFamily="18" charset="0"/>
              </a:rPr>
              <a:t>                                                            В</a:t>
            </a:r>
            <a:r>
              <a:rPr lang="ru-RU" sz="2400" b="1" dirty="0" smtClean="0">
                <a:solidFill>
                  <a:srgbClr val="0070C0"/>
                </a:solidFill>
                <a:latin typeface="Palatino Linotype" pitchFamily="18" charset="0"/>
              </a:rPr>
              <a:t>. М.Бехтерев</a:t>
            </a:r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71420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Palatino Linotype" pitchFamily="18" charset="0"/>
              </a:rPr>
              <a:t>Спасибо за внимание!</a:t>
            </a:r>
            <a:endParaRPr lang="ru-RU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pic>
        <p:nvPicPr>
          <p:cNvPr id="4" name="Содержимое 3" descr="15221_html_m16424ad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39752" y="1844824"/>
            <a:ext cx="4608512" cy="448225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м!!!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8061040" cy="539005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Segoe Script" pitchFamily="34" charset="0"/>
              </a:rPr>
              <a:t>      </a:t>
            </a:r>
            <a:r>
              <a:rPr lang="ru-RU" b="1" dirty="0" smtClean="0">
                <a:solidFill>
                  <a:srgbClr val="7030A0"/>
                </a:solidFill>
                <a:latin typeface="Palatino Linotype" pitchFamily="18" charset="0"/>
              </a:rPr>
              <a:t>Человечек </a:t>
            </a:r>
            <a:r>
              <a:rPr lang="ru-RU" b="1" dirty="0" err="1" smtClean="0">
                <a:solidFill>
                  <a:srgbClr val="7030A0"/>
                </a:solidFill>
                <a:latin typeface="Palatino Linotype" pitchFamily="18" charset="0"/>
              </a:rPr>
              <a:t>Пенфильда</a:t>
            </a:r>
            <a:endParaRPr lang="ru-RU" b="1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pic>
        <p:nvPicPr>
          <p:cNvPr id="9" name="Содержимое 8" descr="гомункулюс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27784" y="1469374"/>
            <a:ext cx="6363048" cy="4695930"/>
          </a:xfrm>
        </p:spPr>
      </p:pic>
      <p:pic>
        <p:nvPicPr>
          <p:cNvPr id="10" name="Рисунок 9" descr="человечек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29000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2650306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Segoe Script" pitchFamily="34" charset="0"/>
              </a:rPr>
              <a:t>   </a:t>
            </a:r>
            <a:r>
              <a:rPr lang="ru-RU" b="1" dirty="0" smtClean="0">
                <a:solidFill>
                  <a:srgbClr val="7030A0"/>
                </a:solidFill>
                <a:latin typeface="Palatino Linotype" pitchFamily="18" charset="0"/>
              </a:rPr>
              <a:t>Пальцами играем     – речь развиваем!</a:t>
            </a:r>
            <a:endParaRPr lang="ru-RU" b="1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pic>
        <p:nvPicPr>
          <p:cNvPr id="5" name="Содержимое 4" descr="реб с пальч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EEC9FF"/>
              </a:clrFrom>
              <a:clrTo>
                <a:srgbClr val="EEC9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776" y="2809305"/>
            <a:ext cx="4048695" cy="4048695"/>
          </a:xfrm>
        </p:spPr>
      </p:pic>
      <p:pic>
        <p:nvPicPr>
          <p:cNvPr id="6" name="Рисунок 5" descr="ладошки-клипарт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805264"/>
            <a:ext cx="2343150" cy="885825"/>
          </a:xfrm>
          <a:prstGeom prst="rect">
            <a:avLst/>
          </a:prstGeom>
        </p:spPr>
      </p:pic>
      <p:pic>
        <p:nvPicPr>
          <p:cNvPr id="7" name="Рисунок 6" descr="ладошки-клипарт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5972175"/>
            <a:ext cx="2343150" cy="885825"/>
          </a:xfrm>
          <a:prstGeom prst="rect">
            <a:avLst/>
          </a:prstGeom>
        </p:spPr>
      </p:pic>
      <p:pic>
        <p:nvPicPr>
          <p:cNvPr id="8" name="Рисунок 7" descr="ладошки-клипарт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529512" y="728662"/>
            <a:ext cx="2343150" cy="8858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Palatino Linotype" pitchFamily="18" charset="0"/>
              </a:rPr>
              <a:t>Проект </a:t>
            </a:r>
            <a:endParaRPr lang="ru-RU" dirty="0">
              <a:latin typeface="Palatino Linotyp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00808"/>
            <a:ext cx="8964488" cy="4857403"/>
          </a:xfrm>
        </p:spPr>
        <p:txBody>
          <a:bodyPr>
            <a:normAutofit fontScale="85000" lnSpcReduction="20000"/>
          </a:bodyPr>
          <a:lstStyle/>
          <a:p>
            <a:r>
              <a:rPr lang="ru-RU" sz="3800" b="1" dirty="0" smtClean="0">
                <a:solidFill>
                  <a:srgbClr val="7030A0"/>
                </a:solidFill>
                <a:latin typeface="Palatino Linotype" pitchFamily="18" charset="0"/>
              </a:rPr>
              <a:t>Вид проекта:</a:t>
            </a:r>
            <a:r>
              <a:rPr lang="ru-RU" sz="3800" b="1" dirty="0" smtClean="0">
                <a:solidFill>
                  <a:srgbClr val="0070C0"/>
                </a:solidFill>
                <a:latin typeface="Palatino Linotype" pitchFamily="18" charset="0"/>
              </a:rPr>
              <a:t> творческий, практико-ориентированный, долгосрочный, групповой.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Palatino Linotype" pitchFamily="18" charset="0"/>
              </a:rPr>
              <a:t>Участники:</a:t>
            </a:r>
            <a:r>
              <a:rPr lang="ru-RU" dirty="0" smtClean="0">
                <a:solidFill>
                  <a:srgbClr val="0070C0"/>
                </a:solidFill>
                <a:latin typeface="Palatino Linotype" pitchFamily="18" charset="0"/>
              </a:rPr>
              <a:t> дети раннего возраста, «</a:t>
            </a:r>
            <a:r>
              <a:rPr lang="ru-RU" dirty="0" err="1" smtClean="0">
                <a:solidFill>
                  <a:srgbClr val="0070C0"/>
                </a:solidFill>
                <a:latin typeface="Palatino Linotype" pitchFamily="18" charset="0"/>
              </a:rPr>
              <a:t>неговорящие</a:t>
            </a:r>
            <a:r>
              <a:rPr lang="ru-RU" dirty="0" smtClean="0">
                <a:solidFill>
                  <a:srgbClr val="0070C0"/>
                </a:solidFill>
                <a:latin typeface="Palatino Linotype" pitchFamily="18" charset="0"/>
              </a:rPr>
              <a:t>», дети с речевыми нарушениями, дети с ОВЗ, учитель-логопед, воспитатели, родители.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Palatino Linotype" pitchFamily="18" charset="0"/>
              </a:rPr>
              <a:t>Сроки реализации</a:t>
            </a:r>
            <a:r>
              <a:rPr lang="ru-RU" dirty="0" smtClean="0">
                <a:latin typeface="Palatino Linotype" pitchFamily="18" charset="0"/>
              </a:rPr>
              <a:t>: </a:t>
            </a:r>
            <a:r>
              <a:rPr lang="ru-RU" dirty="0" smtClean="0">
                <a:solidFill>
                  <a:srgbClr val="0070C0"/>
                </a:solidFill>
                <a:latin typeface="Palatino Linotype" pitchFamily="18" charset="0"/>
              </a:rPr>
              <a:t>сентябрь - май.</a:t>
            </a:r>
          </a:p>
          <a:p>
            <a:r>
              <a:rPr lang="ru-RU" sz="4500" b="1" dirty="0" smtClean="0">
                <a:solidFill>
                  <a:srgbClr val="7030A0"/>
                </a:solidFill>
                <a:latin typeface="Palatino Linotype" pitchFamily="18" charset="0"/>
              </a:rPr>
              <a:t>Цель проекта</a:t>
            </a:r>
            <a:r>
              <a:rPr lang="ru-RU" sz="4500" dirty="0" smtClean="0">
                <a:solidFill>
                  <a:srgbClr val="7030A0"/>
                </a:solidFill>
                <a:latin typeface="Palatino Linotype" pitchFamily="18" charset="0"/>
              </a:rPr>
              <a:t>: </a:t>
            </a:r>
            <a:r>
              <a:rPr lang="ru-RU" sz="4500" b="1" dirty="0" smtClean="0">
                <a:solidFill>
                  <a:srgbClr val="0070C0"/>
                </a:solidFill>
                <a:latin typeface="Palatino Linotype" pitchFamily="18" charset="0"/>
              </a:rPr>
              <a:t>развивать (совершенствовать) речь детей через укрепление и развитие мелкой моторики.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н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332656"/>
            <a:ext cx="6563072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7030A0"/>
                </a:solidFill>
                <a:latin typeface="Palatino Linotype" pitchFamily="18" charset="0"/>
              </a:rPr>
              <a:t>Условия реализации проекта:</a:t>
            </a:r>
            <a: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Palatino Linotype" pitchFamily="18" charset="0"/>
              </a:rPr>
            </a:br>
            <a:endParaRPr lang="ru-RU" dirty="0">
              <a:solidFill>
                <a:srgbClr val="7030A0"/>
              </a:solidFill>
              <a:latin typeface="Palatino Linotype" pitchFamily="18" charset="0"/>
            </a:endParaRPr>
          </a:p>
        </p:txBody>
      </p:sp>
      <p:pic>
        <p:nvPicPr>
          <p:cNvPr id="11" name="Содержимое 10" descr="SAM_853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848" t="2140" b="3630"/>
          <a:stretch>
            <a:fillRect/>
          </a:stretch>
        </p:blipFill>
        <p:spPr>
          <a:xfrm>
            <a:off x="395536" y="1412776"/>
            <a:ext cx="4106563" cy="5256584"/>
          </a:xfrm>
        </p:spPr>
      </p:pic>
      <p:pic>
        <p:nvPicPr>
          <p:cNvPr id="18" name="Содержимое 17" descr="SAM_853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0620" t="24645" r="18218"/>
          <a:stretch>
            <a:fillRect/>
          </a:stretch>
        </p:blipFill>
        <p:spPr>
          <a:xfrm>
            <a:off x="5004048" y="1537096"/>
            <a:ext cx="3960440" cy="5043800"/>
          </a:xfrm>
        </p:spPr>
      </p:pic>
      <p:pic>
        <p:nvPicPr>
          <p:cNvPr id="7" name="Рисунок 6" descr="ладошки-клипарт.gif"/>
          <p:cNvPicPr>
            <a:picLocks noChangeAspect="1"/>
          </p:cNvPicPr>
          <p:nvPr/>
        </p:nvPicPr>
        <p:blipFill>
          <a:blip r:embed="rId5" cstate="print"/>
          <a:srcRect r="47757"/>
          <a:stretch>
            <a:fillRect/>
          </a:stretch>
        </p:blipFill>
        <p:spPr>
          <a:xfrm rot="1444491">
            <a:off x="594980" y="211154"/>
            <a:ext cx="1224136" cy="885825"/>
          </a:xfrm>
          <a:prstGeom prst="rect">
            <a:avLst/>
          </a:prstGeom>
        </p:spPr>
      </p:pic>
      <p:pic>
        <p:nvPicPr>
          <p:cNvPr id="8" name="Рисунок 7" descr="ладошки-клипарт.gif"/>
          <p:cNvPicPr>
            <a:picLocks noChangeAspect="1"/>
          </p:cNvPicPr>
          <p:nvPr/>
        </p:nvPicPr>
        <p:blipFill>
          <a:blip r:embed="rId5" cstate="print"/>
          <a:srcRect l="49170"/>
          <a:stretch>
            <a:fillRect/>
          </a:stretch>
        </p:blipFill>
        <p:spPr>
          <a:xfrm rot="20110614">
            <a:off x="7812360" y="548680"/>
            <a:ext cx="1191022" cy="8858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!!!!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5416"/>
            <a:ext cx="914399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07704" y="0"/>
            <a:ext cx="7437512" cy="1714202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b="1" dirty="0" smtClean="0">
                <a:solidFill>
                  <a:srgbClr val="7030A0"/>
                </a:solidFill>
                <a:latin typeface="Palatino Linotype" pitchFamily="18" charset="0"/>
              </a:rPr>
              <a:t>Мастер-классы для педагогов и родителей по развитию мелкой моторики и изготовлению пособий 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193" name="Picture 1" descr="K:\Родит КЛУБ\1-2 заседание\фото\мас су-джок.JPG"/>
          <p:cNvPicPr>
            <a:picLocks noChangeAspect="1" noChangeArrowheads="1"/>
          </p:cNvPicPr>
          <p:nvPr/>
        </p:nvPicPr>
        <p:blipFill>
          <a:blip r:embed="rId3" cstate="print"/>
          <a:srcRect t="23578"/>
          <a:stretch>
            <a:fillRect/>
          </a:stretch>
        </p:blipFill>
        <p:spPr bwMode="auto">
          <a:xfrm>
            <a:off x="827584" y="1484784"/>
            <a:ext cx="7668344" cy="4395249"/>
          </a:xfrm>
          <a:prstGeom prst="rect">
            <a:avLst/>
          </a:prstGeom>
          <a:noFill/>
        </p:spPr>
      </p:pic>
      <p:pic>
        <p:nvPicPr>
          <p:cNvPr id="8" name="Рисунок 7" descr="ладошки-клипарт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805264"/>
            <a:ext cx="2343150" cy="885825"/>
          </a:xfrm>
          <a:prstGeom prst="rect">
            <a:avLst/>
          </a:prstGeom>
        </p:spPr>
      </p:pic>
      <p:pic>
        <p:nvPicPr>
          <p:cNvPr id="9" name="Рисунок 8" descr="ладошки-клипарт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5972175"/>
            <a:ext cx="2343150" cy="885825"/>
          </a:xfrm>
          <a:prstGeom prst="rect">
            <a:avLst/>
          </a:prstGeom>
        </p:spPr>
      </p:pic>
      <p:pic>
        <p:nvPicPr>
          <p:cNvPr id="10" name="Рисунок 9" descr="ладошки-клипарт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5805264"/>
            <a:ext cx="2343150" cy="885825"/>
          </a:xfrm>
          <a:prstGeom prst="rect">
            <a:avLst/>
          </a:prstGeom>
        </p:spPr>
      </p:pic>
      <p:pic>
        <p:nvPicPr>
          <p:cNvPr id="11" name="Рисунок 10" descr="ладошки-клипарт.gif"/>
          <p:cNvPicPr>
            <a:picLocks noChangeAspect="1"/>
          </p:cNvPicPr>
          <p:nvPr/>
        </p:nvPicPr>
        <p:blipFill>
          <a:blip r:embed="rId4" cstate="print"/>
          <a:srcRect t="5544" r="24730"/>
          <a:stretch>
            <a:fillRect/>
          </a:stretch>
        </p:blipFill>
        <p:spPr>
          <a:xfrm>
            <a:off x="7380312" y="6021288"/>
            <a:ext cx="1763688" cy="8367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571</Words>
  <Application>Microsoft Office PowerPoint</Application>
  <PresentationFormat>Экран (4:3)</PresentationFormat>
  <Paragraphs>80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Пальцами играем –  речь развиваем</vt:lpstr>
      <vt:lpstr>Слайд 2</vt:lpstr>
      <vt:lpstr>          «Ум ребенка находится                на кончике пальцев» </vt:lpstr>
      <vt:lpstr>Слайд 4</vt:lpstr>
      <vt:lpstr>      Человечек Пенфильда</vt:lpstr>
      <vt:lpstr>   Пальцами играем     – речь развиваем!</vt:lpstr>
      <vt:lpstr>Проект </vt:lpstr>
      <vt:lpstr>Условия реализации проекта: </vt:lpstr>
      <vt:lpstr>Мастер-классы для педагогов и родителей по развитию мелкой моторики и изготовлению пособий  </vt:lpstr>
      <vt:lpstr>Расписание мероприятий по «пальчиковому игротренингу»:</vt:lpstr>
      <vt:lpstr>Пальчиковая игра с элементами массажа или с Су-джоком  (в 1 младшей группе проводит воспитатель). </vt:lpstr>
      <vt:lpstr>Слайд 12</vt:lpstr>
      <vt:lpstr>Массаж кистей рук и пальцев  с помощью полотенца</vt:lpstr>
      <vt:lpstr>Слайд 14</vt:lpstr>
      <vt:lpstr> Со 2 младшей группы – самостоятельно: </vt:lpstr>
      <vt:lpstr>Комплексы пальчиковых игр</vt:lpstr>
      <vt:lpstr>Слайд 17</vt:lpstr>
      <vt:lpstr>Пальчиковый театр</vt:lpstr>
      <vt:lpstr>Пальчиковый театр в сочетании с биоэнергопластикой</vt:lpstr>
      <vt:lpstr>Что такое БИОЭНЕРГОПЛАСТИКА?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Пальцами играем- речь развиваем</dc:title>
  <dc:creator>Kerberos</dc:creator>
  <cp:lastModifiedBy>User</cp:lastModifiedBy>
  <cp:revision>58</cp:revision>
  <dcterms:created xsi:type="dcterms:W3CDTF">2017-02-04T18:11:15Z</dcterms:created>
  <dcterms:modified xsi:type="dcterms:W3CDTF">2017-02-12T21:44:02Z</dcterms:modified>
</cp:coreProperties>
</file>