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6" r:id="rId17"/>
    <p:sldId id="274" r:id="rId18"/>
    <p:sldId id="275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B598-5B51-4A26-8C23-9DC94EDD5239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DB99-7AB0-481A-8343-B0225CF9E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B598-5B51-4A26-8C23-9DC94EDD5239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DB99-7AB0-481A-8343-B0225CF9E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B598-5B51-4A26-8C23-9DC94EDD5239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DB99-7AB0-481A-8343-B0225CF9E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B598-5B51-4A26-8C23-9DC94EDD5239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DB99-7AB0-481A-8343-B0225CF9E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B598-5B51-4A26-8C23-9DC94EDD5239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DB99-7AB0-481A-8343-B0225CF9E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B598-5B51-4A26-8C23-9DC94EDD5239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DB99-7AB0-481A-8343-B0225CF9E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B598-5B51-4A26-8C23-9DC94EDD5239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DB99-7AB0-481A-8343-B0225CF9E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B598-5B51-4A26-8C23-9DC94EDD5239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DB99-7AB0-481A-8343-B0225CF9E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B598-5B51-4A26-8C23-9DC94EDD5239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DB99-7AB0-481A-8343-B0225CF9E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B598-5B51-4A26-8C23-9DC94EDD5239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DDB99-7AB0-481A-8343-B0225CF9E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B598-5B51-4A26-8C23-9DC94EDD5239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FDDB99-7AB0-481A-8343-B0225CF9E7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E6B598-5B51-4A26-8C23-9DC94EDD5239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FDDB99-7AB0-481A-8343-B0225CF9E7C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pd.yaroslavl.ru/&#1062;&#1055;&#1052;&#1055;&#1050;" TargetMode="External"/><Relationship Id="rId2" Type="http://schemas.openxmlformats.org/officeDocument/2006/relationships/hyperlink" Target="http://docs.cntd.ru/document/499048913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docs.cntd.ru/document/90182221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215064" cy="257971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effectLst/>
                <a:latin typeface="Impact" panose="020B0806030902050204" pitchFamily="34" charset="0"/>
              </a:rPr>
              <a:t>Психолого-педагогическое сопровождение  ребёнка </a:t>
            </a:r>
            <a:br>
              <a:rPr lang="ru-RU" sz="3600" dirty="0" smtClean="0">
                <a:effectLst/>
                <a:latin typeface="Impact" panose="020B0806030902050204" pitchFamily="34" charset="0"/>
              </a:rPr>
            </a:br>
            <a:r>
              <a:rPr lang="ru-RU" sz="3600" dirty="0" smtClean="0">
                <a:effectLst/>
                <a:latin typeface="Impact" panose="020B0806030902050204" pitchFamily="34" charset="0"/>
              </a:rPr>
              <a:t>в  детском  саду.</a:t>
            </a:r>
            <a:br>
              <a:rPr lang="ru-RU" sz="3600" dirty="0" smtClean="0">
                <a:effectLst/>
                <a:latin typeface="Impact" panose="020B0806030902050204" pitchFamily="34" charset="0"/>
              </a:rPr>
            </a:br>
            <a:r>
              <a:rPr lang="ru-RU" sz="3600" dirty="0" smtClean="0">
                <a:effectLst/>
                <a:latin typeface="Impact" panose="020B0806030902050204" pitchFamily="34" charset="0"/>
              </a:rPr>
              <a:t>Работа  </a:t>
            </a:r>
            <a:r>
              <a:rPr lang="ru-RU" sz="3600" dirty="0" err="1" smtClean="0">
                <a:effectLst/>
                <a:latin typeface="Impact" panose="020B0806030902050204" pitchFamily="34" charset="0"/>
              </a:rPr>
              <a:t>ПМПк</a:t>
            </a:r>
            <a:r>
              <a:rPr lang="ru-RU" sz="3600" dirty="0" smtClean="0">
                <a:effectLst/>
                <a:latin typeface="Impact" panose="020B0806030902050204" pitchFamily="34" charset="0"/>
              </a:rPr>
              <a:t>  детского  сада.</a:t>
            </a:r>
            <a:endParaRPr lang="ru-RU" sz="3600" dirty="0">
              <a:effectLst/>
              <a:latin typeface="Impact" panose="020B080603090205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293096"/>
            <a:ext cx="7854696" cy="1752600"/>
          </a:xfrm>
        </p:spPr>
        <p:txBody>
          <a:bodyPr/>
          <a:lstStyle/>
          <a:p>
            <a:pPr algn="ctr"/>
            <a:r>
              <a:rPr lang="ru-RU" dirty="0" smtClean="0"/>
              <a:t>Подготовил: учитель-логопед </a:t>
            </a:r>
            <a:r>
              <a:rPr lang="ru-RU" dirty="0" err="1" smtClean="0"/>
              <a:t>Шамина</a:t>
            </a:r>
            <a:r>
              <a:rPr lang="ru-RU" dirty="0" smtClean="0"/>
              <a:t> Л.Н.</a:t>
            </a:r>
          </a:p>
          <a:p>
            <a:pPr algn="ctr"/>
            <a:r>
              <a:rPr lang="ru-RU" dirty="0" smtClean="0"/>
              <a:t>МДОУ детский сад «Росинка» г. Мышкин</a:t>
            </a:r>
          </a:p>
          <a:p>
            <a:pPr algn="ctr"/>
            <a:r>
              <a:rPr lang="ru-RU" dirty="0" smtClean="0"/>
              <a:t>Ноябрь 2016.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4453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latin typeface="Impact" panose="020B0806030902050204" pitchFamily="34" charset="0"/>
              </a:rPr>
              <a:t>ПМПконсилиум</a:t>
            </a:r>
            <a:r>
              <a:rPr lang="ru-RU" dirty="0" smtClean="0">
                <a:latin typeface="Impact" panose="020B0806030902050204" pitchFamily="34" charset="0"/>
              </a:rPr>
              <a:t> ДОУ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является </a:t>
            </a:r>
            <a:r>
              <a:rPr lang="ru-RU" dirty="0"/>
              <a:t>одной из форм взаимодействия специалистов образовательного учреждения, объединяющихся для психолого-медико-педагогического сопровождения обучающихся, воспитанников с отклонениями в развитии и/или состояниями декомпенсации.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624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latin typeface="Impact" panose="020B0806030902050204" pitchFamily="34" charset="0"/>
              </a:rPr>
              <a:t>ПМПк</a:t>
            </a:r>
            <a:r>
              <a:rPr lang="ru-RU" dirty="0">
                <a:latin typeface="Impact" panose="020B0806030902050204" pitchFamily="34" charset="0"/>
              </a:rPr>
              <a:t> может быть создан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/>
              <a:t>базе образовательного учреждения любого типа и вида независимо от организационно-правовой формы </a:t>
            </a:r>
            <a:r>
              <a:rPr lang="ru-RU" b="1" dirty="0"/>
              <a:t>приказом руководителя образовательного учреждения </a:t>
            </a:r>
            <a:r>
              <a:rPr lang="ru-RU" dirty="0"/>
              <a:t>при наличии соответствующих специалистов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13957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Impact" panose="020B0806030902050204" pitchFamily="34" charset="0"/>
              </a:rPr>
              <a:t>Примерный состав </a:t>
            </a:r>
            <a:r>
              <a:rPr lang="ru-RU" sz="4000" dirty="0" err="1">
                <a:latin typeface="Impact" panose="020B0806030902050204" pitchFamily="34" charset="0"/>
              </a:rPr>
              <a:t>ПМПк</a:t>
            </a:r>
            <a:r>
              <a:rPr lang="ru-RU" sz="4000" dirty="0">
                <a:latin typeface="Impact" panose="020B0806030902050204" pitchFamily="34" charset="0"/>
              </a:rPr>
              <a:t>: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методист или старший воспитатель</a:t>
            </a:r>
          </a:p>
          <a:p>
            <a:r>
              <a:rPr lang="ru-RU" dirty="0" smtClean="0"/>
              <a:t>учитель-логопед и/или </a:t>
            </a:r>
            <a:r>
              <a:rPr lang="ru-RU" dirty="0"/>
              <a:t>учитель-дефектолог</a:t>
            </a:r>
          </a:p>
          <a:p>
            <a:r>
              <a:rPr lang="ru-RU" dirty="0" smtClean="0"/>
              <a:t>педагог-психолог</a:t>
            </a:r>
          </a:p>
          <a:p>
            <a:r>
              <a:rPr lang="ru-RU" dirty="0"/>
              <a:t>в</a:t>
            </a:r>
            <a:r>
              <a:rPr lang="ru-RU" dirty="0" smtClean="0"/>
              <a:t>оспитатель (представляющий интересы ребёнка)</a:t>
            </a:r>
          </a:p>
          <a:p>
            <a:r>
              <a:rPr lang="ru-RU" dirty="0"/>
              <a:t>м</a:t>
            </a:r>
            <a:r>
              <a:rPr lang="ru-RU" dirty="0" smtClean="0"/>
              <a:t>узыкальный руководитель</a:t>
            </a:r>
          </a:p>
          <a:p>
            <a:r>
              <a:rPr lang="ru-RU" dirty="0"/>
              <a:t>и</a:t>
            </a:r>
            <a:r>
              <a:rPr lang="ru-RU" dirty="0" smtClean="0"/>
              <a:t>нструктор по физическому воспитанию</a:t>
            </a:r>
          </a:p>
          <a:p>
            <a:r>
              <a:rPr lang="ru-RU" dirty="0"/>
              <a:t>м</a:t>
            </a:r>
            <a:r>
              <a:rPr lang="ru-RU" dirty="0" smtClean="0"/>
              <a:t>едицинская сестра</a:t>
            </a:r>
          </a:p>
          <a:p>
            <a:endParaRPr lang="ru-RU" dirty="0"/>
          </a:p>
          <a:p>
            <a:r>
              <a:rPr lang="ru-RU" dirty="0"/>
              <a:t>Общее руководство </a:t>
            </a:r>
            <a:r>
              <a:rPr lang="ru-RU" dirty="0" err="1"/>
              <a:t>ПМПк</a:t>
            </a:r>
            <a:r>
              <a:rPr lang="ru-RU" dirty="0"/>
              <a:t> возлагается на руководителя образовательного учреждения.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469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Impact" panose="020B0806030902050204" pitchFamily="34" charset="0"/>
              </a:rPr>
              <a:t>Задачами </a:t>
            </a:r>
            <a:r>
              <a:rPr lang="ru-RU" sz="3200" dirty="0" err="1">
                <a:latin typeface="Impact" panose="020B0806030902050204" pitchFamily="34" charset="0"/>
              </a:rPr>
              <a:t>ПМПк</a:t>
            </a:r>
            <a:r>
              <a:rPr lang="ru-RU" sz="3200" dirty="0">
                <a:latin typeface="Impact" panose="020B0806030902050204" pitchFamily="34" charset="0"/>
              </a:rPr>
              <a:t> образовательного учреждения являются: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ru-RU" dirty="0" smtClean="0"/>
              <a:t>выявление </a:t>
            </a:r>
            <a:r>
              <a:rPr lang="ru-RU" dirty="0"/>
              <a:t>и ранняя </a:t>
            </a:r>
            <a:r>
              <a:rPr lang="ru-RU" dirty="0" smtClean="0"/>
              <a:t>диагностика </a:t>
            </a:r>
            <a:r>
              <a:rPr lang="ru-RU" dirty="0"/>
              <a:t>отклонений в развитии и/или состояний </a:t>
            </a:r>
            <a:r>
              <a:rPr lang="ru-RU" dirty="0" smtClean="0"/>
              <a:t>декомпенсации;</a:t>
            </a:r>
            <a:endParaRPr lang="ru-RU" dirty="0"/>
          </a:p>
          <a:p>
            <a:pPr marL="0" indent="0"/>
            <a:r>
              <a:rPr lang="ru-RU" dirty="0" smtClean="0"/>
              <a:t>профилактика </a:t>
            </a:r>
            <a:r>
              <a:rPr lang="ru-RU" dirty="0"/>
              <a:t>физических, интеллектуальных и эмоционально-личностных перегрузок и </a:t>
            </a:r>
            <a:r>
              <a:rPr lang="ru-RU" dirty="0" smtClean="0"/>
              <a:t>срывов;</a:t>
            </a:r>
            <a:endParaRPr lang="ru-RU" dirty="0"/>
          </a:p>
          <a:p>
            <a:pPr marL="0" indent="0"/>
            <a:r>
              <a:rPr lang="ru-RU" dirty="0" smtClean="0"/>
              <a:t>выявление </a:t>
            </a:r>
            <a:r>
              <a:rPr lang="ru-RU" dirty="0"/>
              <a:t>резервных возможностей </a:t>
            </a:r>
            <a:r>
              <a:rPr lang="ru-RU" dirty="0" smtClean="0"/>
              <a:t>развития;</a:t>
            </a:r>
            <a:endParaRPr lang="ru-RU" dirty="0"/>
          </a:p>
          <a:p>
            <a:pPr marL="0" indent="0"/>
            <a:r>
              <a:rPr lang="ru-RU" dirty="0" smtClean="0"/>
              <a:t>определение </a:t>
            </a:r>
            <a:r>
              <a:rPr lang="ru-RU" dirty="0"/>
              <a:t>характера, продолжительности и эффективности специальной (коррекционной) помощи в рамках имеющихся в данном образовательном учреждении </a:t>
            </a:r>
            <a:r>
              <a:rPr lang="ru-RU" dirty="0" smtClean="0"/>
              <a:t>возможностей;</a:t>
            </a:r>
            <a:endParaRPr lang="ru-RU" dirty="0"/>
          </a:p>
          <a:p>
            <a:pPr marL="0" indent="0"/>
            <a:r>
              <a:rPr lang="ru-RU" dirty="0" smtClean="0"/>
              <a:t>подготовка </a:t>
            </a:r>
            <a:r>
              <a:rPr lang="ru-RU" dirty="0"/>
              <a:t>и ведение документации, отражающей актуальное развитие ребенка, динамику его </a:t>
            </a:r>
            <a:r>
              <a:rPr lang="ru-RU" dirty="0" smtClean="0"/>
              <a:t>развития.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4402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66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Impact" panose="020B0806030902050204" pitchFamily="34" charset="0"/>
              </a:rPr>
              <a:t>Порядок работы </a:t>
            </a:r>
            <a:r>
              <a:rPr lang="ru-RU" sz="3600" dirty="0" err="1" smtClean="0">
                <a:latin typeface="Impact" panose="020B0806030902050204" pitchFamily="34" charset="0"/>
              </a:rPr>
              <a:t>ПМПк</a:t>
            </a:r>
            <a:r>
              <a:rPr lang="ru-RU" sz="3600" dirty="0" smtClean="0">
                <a:latin typeface="Impact" panose="020B0806030902050204" pitchFamily="34" charset="0"/>
              </a:rPr>
              <a:t>:</a:t>
            </a:r>
            <a:endParaRPr lang="ru-RU" sz="3600" dirty="0">
              <a:latin typeface="Impact" panose="020B080603090205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Обследование </a:t>
            </a:r>
            <a:r>
              <a:rPr lang="ru-RU" dirty="0"/>
              <a:t>проводится каждым специалистом </a:t>
            </a:r>
            <a:r>
              <a:rPr lang="ru-RU" dirty="0" err="1"/>
              <a:t>ПМПк</a:t>
            </a:r>
            <a:r>
              <a:rPr lang="ru-RU" dirty="0"/>
              <a:t> индивидуально с учетом реальной возрастной психофизической нагрузки на ребенка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 </a:t>
            </a:r>
            <a:r>
              <a:rPr lang="ru-RU" dirty="0"/>
              <a:t>данным обследования каждым специалистом составляется заключение и разрабатываются рекомендации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</a:t>
            </a:r>
            <a:r>
              <a:rPr lang="ru-RU" dirty="0"/>
              <a:t>заседании </a:t>
            </a:r>
            <a:r>
              <a:rPr lang="ru-RU" dirty="0" err="1"/>
              <a:t>ПМПк</a:t>
            </a:r>
            <a:r>
              <a:rPr lang="ru-RU" dirty="0"/>
              <a:t> обсуждаются результаты обследования ребенка каждым специалистом, составляется коллегиальное заключение </a:t>
            </a:r>
            <a:r>
              <a:rPr lang="ru-RU" dirty="0" err="1"/>
              <a:t>ПМПк</a:t>
            </a:r>
            <a:r>
              <a:rPr lang="ru-RU" dirty="0" smtClean="0"/>
              <a:t>.</a:t>
            </a:r>
          </a:p>
          <a:p>
            <a:r>
              <a:rPr lang="ru-RU" dirty="0"/>
              <a:t>П</a:t>
            </a:r>
            <a:r>
              <a:rPr lang="ru-RU" dirty="0" smtClean="0"/>
              <a:t>ри </a:t>
            </a:r>
            <a:r>
              <a:rPr lang="ru-RU" dirty="0"/>
              <a:t>необходимости углубленной диагностики и/или разрешения конфликтных и спорных вопросов специалисты </a:t>
            </a:r>
            <a:r>
              <a:rPr lang="ru-RU" dirty="0" err="1"/>
              <a:t>ПМПк</a:t>
            </a:r>
            <a:r>
              <a:rPr lang="ru-RU" dirty="0"/>
              <a:t> рекомендуют родителям (законным представителям) обратиться в психолого-медико-педагогическую комиссию (ПМПК).</a:t>
            </a: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497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flipH="1" flipV="1">
            <a:off x="9900592" y="116632"/>
            <a:ext cx="720080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Заседания</a:t>
            </a:r>
            <a:r>
              <a:rPr lang="ru-RU" dirty="0"/>
              <a:t> </a:t>
            </a:r>
            <a:r>
              <a:rPr lang="ru-RU" dirty="0" err="1"/>
              <a:t>ПМПк</a:t>
            </a:r>
            <a:r>
              <a:rPr lang="ru-RU" dirty="0"/>
              <a:t> подразделяются на </a:t>
            </a:r>
            <a:r>
              <a:rPr lang="ru-RU" b="1" dirty="0"/>
              <a:t>плановые</a:t>
            </a:r>
            <a:r>
              <a:rPr lang="ru-RU" dirty="0"/>
              <a:t> и </a:t>
            </a:r>
            <a:r>
              <a:rPr lang="ru-RU" b="1" dirty="0"/>
              <a:t>внеплановые</a:t>
            </a:r>
            <a:r>
              <a:rPr lang="ru-RU" dirty="0"/>
              <a:t> и проводятся под руководством председателя.</a:t>
            </a:r>
            <a:br>
              <a:rPr lang="ru-RU" dirty="0"/>
            </a:br>
            <a:endParaRPr lang="ru-RU" dirty="0"/>
          </a:p>
          <a:p>
            <a:r>
              <a:rPr lang="ru-RU" dirty="0" smtClean="0"/>
              <a:t>Периодичность </a:t>
            </a:r>
            <a:r>
              <a:rPr lang="ru-RU" dirty="0"/>
              <a:t>проведения </a:t>
            </a:r>
            <a:r>
              <a:rPr lang="ru-RU" dirty="0" err="1"/>
              <a:t>ПМПк</a:t>
            </a:r>
            <a:r>
              <a:rPr lang="ru-RU" dirty="0"/>
              <a:t> определяется реальным запросом образовательного учреждения на комплексное, всестороннее обсуждение проблем детей с отклонениями в развитии и/или состояниями декомпенсации; плановые </a:t>
            </a:r>
            <a:r>
              <a:rPr lang="ru-RU" dirty="0" err="1"/>
              <a:t>ПМПк</a:t>
            </a:r>
            <a:r>
              <a:rPr lang="ru-RU" dirty="0"/>
              <a:t> проводятся не реже одного раза в квартал.</a:t>
            </a:r>
            <a:br>
              <a:rPr lang="ru-RU" dirty="0"/>
            </a:br>
            <a:endParaRPr lang="ru-RU" dirty="0"/>
          </a:p>
          <a:p>
            <a:r>
              <a:rPr lang="ru-RU" dirty="0" smtClean="0"/>
              <a:t>Председатель </a:t>
            </a:r>
            <a:r>
              <a:rPr lang="ru-RU" dirty="0" err="1"/>
              <a:t>ПМПк</a:t>
            </a:r>
            <a:r>
              <a:rPr lang="ru-RU" dirty="0"/>
              <a:t> ставит в известность родителей (законных представителей) и специалистов </a:t>
            </a:r>
            <a:r>
              <a:rPr lang="ru-RU" dirty="0" err="1"/>
              <a:t>ПМПк</a:t>
            </a:r>
            <a:r>
              <a:rPr lang="ru-RU" dirty="0"/>
              <a:t> о необходимости обсуждения проблемы ребенка и организует подготовку и проведение заседания </a:t>
            </a:r>
            <a:r>
              <a:rPr lang="ru-RU" dirty="0" err="1"/>
              <a:t>ПМПк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083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Impact" pitchFamily="34" charset="0"/>
              </a:rPr>
              <a:t>Документация  </a:t>
            </a:r>
            <a:r>
              <a:rPr lang="ru-RU" dirty="0" err="1" smtClean="0">
                <a:latin typeface="Impact" pitchFamily="34" charset="0"/>
              </a:rPr>
              <a:t>ПМПк</a:t>
            </a:r>
            <a:r>
              <a:rPr lang="ru-RU" dirty="0" smtClean="0">
                <a:latin typeface="Impact" pitchFamily="34" charset="0"/>
              </a:rPr>
              <a:t> ДОУ:</a:t>
            </a:r>
            <a:endParaRPr lang="ru-RU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Приказ о создании </a:t>
            </a:r>
            <a:r>
              <a:rPr lang="ru-RU" dirty="0" err="1" smtClean="0"/>
              <a:t>психолого-медико-педагогического</a:t>
            </a:r>
            <a:r>
              <a:rPr lang="ru-RU" dirty="0" smtClean="0"/>
              <a:t> </a:t>
            </a:r>
            <a:r>
              <a:rPr lang="ru-RU" dirty="0" smtClean="0"/>
              <a:t>консилиума </a:t>
            </a:r>
            <a:r>
              <a:rPr lang="ru-RU" dirty="0" smtClean="0"/>
              <a:t>ДОУ</a:t>
            </a:r>
          </a:p>
          <a:p>
            <a:pPr lvl="0"/>
            <a:r>
              <a:rPr lang="ru-RU" dirty="0" smtClean="0"/>
              <a:t>Положение </a:t>
            </a:r>
            <a:r>
              <a:rPr lang="ru-RU" dirty="0" err="1" smtClean="0"/>
              <a:t>ПМПк</a:t>
            </a:r>
            <a:r>
              <a:rPr lang="ru-RU" dirty="0" smtClean="0"/>
              <a:t> ДОУ</a:t>
            </a:r>
          </a:p>
          <a:p>
            <a:pPr lvl="0"/>
            <a:r>
              <a:rPr lang="ru-RU" dirty="0" smtClean="0"/>
              <a:t>План работы</a:t>
            </a:r>
          </a:p>
          <a:p>
            <a:pPr lvl="0"/>
            <a:r>
              <a:rPr lang="ru-RU" dirty="0" smtClean="0"/>
              <a:t>Протоколы заседаний</a:t>
            </a:r>
          </a:p>
          <a:p>
            <a:r>
              <a:rPr lang="ru-RU" dirty="0" smtClean="0"/>
              <a:t>Папка  </a:t>
            </a:r>
            <a:r>
              <a:rPr lang="ru-RU" dirty="0" smtClean="0"/>
              <a:t>развития воспитанника с индивидуальными заключениями специалистов </a:t>
            </a:r>
            <a:r>
              <a:rPr lang="ru-RU" dirty="0" err="1" smtClean="0"/>
              <a:t>ПМПк</a:t>
            </a:r>
            <a:r>
              <a:rPr lang="ru-RU" dirty="0" smtClean="0"/>
              <a:t> и коллегиальными заключениями </a:t>
            </a:r>
            <a:r>
              <a:rPr lang="ru-RU" dirty="0" err="1" smtClean="0"/>
              <a:t>ПМПк</a:t>
            </a:r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u="sng" dirty="0" smtClean="0">
                <a:latin typeface="Impact" panose="020B0806030902050204" pitchFamily="34" charset="0"/>
              </a:rPr>
              <a:t>Ожидаемый результат </a:t>
            </a:r>
            <a:r>
              <a:rPr lang="ru-RU" sz="2800" u="sng" dirty="0">
                <a:latin typeface="Impact" panose="020B0806030902050204" pitchFamily="34" charset="0"/>
              </a:rPr>
              <a:t>психолого-педагогического сопровождения </a:t>
            </a:r>
            <a:r>
              <a:rPr lang="ru-RU" sz="2800" u="sng" dirty="0" smtClean="0">
                <a:latin typeface="Impact" panose="020B0806030902050204" pitchFamily="34" charset="0"/>
              </a:rPr>
              <a:t>дошкольников:</a:t>
            </a:r>
            <a:endParaRPr lang="ru-RU" sz="2800" dirty="0">
              <a:latin typeface="Impact" panose="020B080603090205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раннее выявление недостатков в развитии и особых образовательных потребностей дошкольников;</a:t>
            </a:r>
          </a:p>
          <a:p>
            <a:r>
              <a:rPr lang="ru-RU" dirty="0"/>
              <a:t>увеличение доли выявленных детей с ограниченными возможностями здоровья, своевременно получивших психологическую коррекционную помощь; </a:t>
            </a:r>
          </a:p>
          <a:p>
            <a:r>
              <a:rPr lang="ru-RU" dirty="0" smtClean="0"/>
              <a:t>уменьшение </a:t>
            </a:r>
            <a:r>
              <a:rPr lang="ru-RU" dirty="0"/>
              <a:t>степени выраженности патологии, ее поведенческих последствий, предупреждение появления вторичных отклонений в развитии ребенка;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3746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оказание помощи педагогам в повышении квалификации, осуществлении инновационной деятельности, </a:t>
            </a:r>
          </a:p>
          <a:p>
            <a:r>
              <a:rPr lang="ru-RU" dirty="0" smtClean="0"/>
              <a:t>постоянное </a:t>
            </a:r>
            <a:r>
              <a:rPr lang="ru-RU" dirty="0"/>
              <a:t>сотрудничество между педагогами детского сада и родителями для эффективной работы с детьми;</a:t>
            </a:r>
          </a:p>
          <a:p>
            <a:r>
              <a:rPr lang="ru-RU" dirty="0" smtClean="0"/>
              <a:t>сохранение </a:t>
            </a:r>
            <a:r>
              <a:rPr lang="ru-RU" dirty="0"/>
              <a:t>высокого уровня работы дошкольного образовательного учреждения, приобретение высокого рейтинга и доверия у </a:t>
            </a:r>
            <a:r>
              <a:rPr lang="ru-RU" dirty="0" smtClean="0"/>
              <a:t>родителей.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10139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081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Impact" panose="020B0806030902050204" pitchFamily="34" charset="0"/>
              </a:rPr>
              <a:t>Спасибо за внимание!</a:t>
            </a:r>
            <a:br>
              <a:rPr lang="ru-RU" sz="4000" dirty="0" smtClean="0">
                <a:latin typeface="Impact" panose="020B0806030902050204" pitchFamily="34" charset="0"/>
              </a:rPr>
            </a:br>
            <a:r>
              <a:rPr lang="ru-RU" sz="4000" dirty="0" smtClean="0">
                <a:latin typeface="Impact" panose="020B0806030902050204" pitchFamily="34" charset="0"/>
              </a:rPr>
              <a:t/>
            </a:r>
            <a:br>
              <a:rPr lang="ru-RU" sz="4000" dirty="0" smtClean="0">
                <a:latin typeface="Impact" panose="020B0806030902050204" pitchFamily="34" charset="0"/>
              </a:rPr>
            </a:br>
            <a:r>
              <a:rPr lang="ru-RU" sz="4000" dirty="0" smtClean="0">
                <a:latin typeface="Impact" panose="020B0806030902050204" pitchFamily="34" charset="0"/>
              </a:rPr>
              <a:t>Всем удачи в работе!</a:t>
            </a:r>
            <a:endParaRPr lang="ru-RU" sz="4000" dirty="0">
              <a:latin typeface="Impact" panose="020B0806030902050204" pitchFamily="34" charset="0"/>
            </a:endParaRPr>
          </a:p>
        </p:txBody>
      </p:sp>
      <p:pic>
        <p:nvPicPr>
          <p:cNvPr id="7" name="Объект 6" descr="C:\Users\Пользователь\Desktop\Коррекц- развивающие занятимя\DSC05481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79712" y="2708920"/>
            <a:ext cx="547260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75663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64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Impact" panose="020B0806030902050204" pitchFamily="34" charset="0"/>
              </a:rPr>
              <a:t/>
            </a:r>
            <a:br>
              <a:rPr lang="ru-RU" sz="2800" b="1" dirty="0" smtClean="0">
                <a:latin typeface="Impact" panose="020B0806030902050204" pitchFamily="34" charset="0"/>
              </a:rPr>
            </a:br>
            <a:r>
              <a:rPr lang="ru-RU" sz="2800" b="1" dirty="0">
                <a:latin typeface="Impact" panose="020B0806030902050204" pitchFamily="34" charset="0"/>
              </a:rPr>
              <a:t/>
            </a:r>
            <a:br>
              <a:rPr lang="ru-RU" sz="2800" b="1" dirty="0">
                <a:latin typeface="Impact" panose="020B0806030902050204" pitchFamily="34" charset="0"/>
              </a:rPr>
            </a:br>
            <a:r>
              <a:rPr lang="ru-RU" sz="2800" b="1" dirty="0" smtClean="0">
                <a:latin typeface="Impact" panose="020B0806030902050204" pitchFamily="34" charset="0"/>
              </a:rPr>
              <a:t/>
            </a:r>
            <a:br>
              <a:rPr lang="ru-RU" sz="2800" b="1" dirty="0" smtClean="0">
                <a:latin typeface="Impact" panose="020B0806030902050204" pitchFamily="34" charset="0"/>
              </a:rPr>
            </a:br>
            <a:r>
              <a:rPr lang="ru-RU" sz="2800" b="1" dirty="0">
                <a:latin typeface="Impact" panose="020B0806030902050204" pitchFamily="34" charset="0"/>
              </a:rPr>
              <a:t/>
            </a:r>
            <a:br>
              <a:rPr lang="ru-RU" sz="2800" b="1" dirty="0">
                <a:latin typeface="Impact" panose="020B0806030902050204" pitchFamily="34" charset="0"/>
              </a:rPr>
            </a:br>
            <a:r>
              <a:rPr lang="ru-RU" sz="2800" b="1" dirty="0" smtClean="0">
                <a:latin typeface="Impact" panose="020B0806030902050204" pitchFamily="34" charset="0"/>
              </a:rPr>
              <a:t/>
            </a:r>
            <a:br>
              <a:rPr lang="ru-RU" sz="2800" b="1" dirty="0" smtClean="0">
                <a:latin typeface="Impact" panose="020B0806030902050204" pitchFamily="34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Impact" panose="020B0806030902050204" pitchFamily="34" charset="0"/>
              </a:rPr>
              <a:t>Психолого-педагогическое   сопровождение  ребёнка   в    детском    саду.</a:t>
            </a:r>
            <a:r>
              <a:rPr lang="ru-RU" sz="2800" b="1" dirty="0" smtClean="0">
                <a:latin typeface="Impact" panose="020B0806030902050204" pitchFamily="34" charset="0"/>
              </a:rPr>
              <a:t/>
            </a:r>
            <a:br>
              <a:rPr lang="ru-RU" sz="2800" b="1" dirty="0" smtClean="0">
                <a:latin typeface="Impact" panose="020B0806030902050204" pitchFamily="34" charset="0"/>
              </a:rPr>
            </a:br>
            <a:endParaRPr lang="ru-RU" sz="2800" b="1" dirty="0">
              <a:latin typeface="Impact" panose="020B080603090205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ea typeface="Calibri"/>
                <a:cs typeface="Times New Roman"/>
              </a:rPr>
              <a:t>Сопровождение — это система профессиональной деятельности, направленная на создание социально-психологических условий для успешного воспитания, обучения и развития ребёнка на каждом возрастном этапе.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572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Impact" panose="020B0806030902050204" pitchFamily="34" charset="0"/>
                <a:ea typeface="Calibri"/>
                <a:cs typeface="Times New Roman"/>
              </a:rPr>
              <a:t>Задача  </a:t>
            </a:r>
            <a:r>
              <a:rPr lang="ru-RU" sz="3200" dirty="0">
                <a:latin typeface="Impact" panose="020B0806030902050204" pitchFamily="34" charset="0"/>
                <a:ea typeface="Calibri"/>
                <a:cs typeface="Times New Roman"/>
              </a:rPr>
              <a:t>психолого-педагогического сопровождения образовательного </a:t>
            </a:r>
            <a:r>
              <a:rPr lang="ru-RU" sz="3200" dirty="0" smtClean="0">
                <a:latin typeface="Impact" panose="020B0806030902050204" pitchFamily="34" charset="0"/>
                <a:ea typeface="Calibri"/>
                <a:cs typeface="Times New Roman"/>
              </a:rPr>
              <a:t>процесса - </a:t>
            </a:r>
            <a:endParaRPr lang="ru-RU" sz="3200" dirty="0">
              <a:latin typeface="Impact" panose="020B080603090205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latin typeface="Calibri"/>
                <a:ea typeface="Calibri"/>
                <a:cs typeface="Times New Roman"/>
              </a:rPr>
              <a:t>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ea typeface="Calibri"/>
                <a:cs typeface="Times New Roman"/>
              </a:rPr>
              <a:t>это  совместная </a:t>
            </a:r>
            <a:r>
              <a:rPr lang="ru-RU" sz="2800" dirty="0">
                <a:ea typeface="Calibri"/>
                <a:cs typeface="Times New Roman"/>
              </a:rPr>
              <a:t>деятельность всех специалистов </a:t>
            </a:r>
            <a:r>
              <a:rPr lang="ru-RU" sz="2800" b="1" dirty="0" smtClean="0">
                <a:ea typeface="Calibri"/>
                <a:cs typeface="Times New Roman"/>
              </a:rPr>
              <a:t>по </a:t>
            </a:r>
            <a:r>
              <a:rPr lang="ru-RU" sz="2800" b="1" dirty="0">
                <a:ea typeface="Calibri"/>
                <a:cs typeface="Times New Roman"/>
              </a:rPr>
              <a:t>выявлению </a:t>
            </a:r>
            <a:r>
              <a:rPr lang="ru-RU" sz="2800" dirty="0">
                <a:ea typeface="Calibri"/>
                <a:cs typeface="Times New Roman"/>
              </a:rPr>
              <a:t>проблем в развитии детей и </a:t>
            </a:r>
            <a:r>
              <a:rPr lang="ru-RU" sz="2800" b="1" dirty="0">
                <a:ea typeface="Calibri"/>
                <a:cs typeface="Times New Roman"/>
              </a:rPr>
              <a:t>оказанию первичной помощи</a:t>
            </a:r>
            <a:r>
              <a:rPr lang="ru-RU" sz="2800" dirty="0">
                <a:ea typeface="Calibri"/>
                <a:cs typeface="Times New Roman"/>
              </a:rPr>
              <a:t> в преодолении трудностей в усвоении знаний, взаимодействии с педагогами, родителями, </a:t>
            </a:r>
            <a:r>
              <a:rPr lang="ru-RU" sz="2800" dirty="0" smtClean="0">
                <a:ea typeface="Calibri"/>
                <a:cs typeface="Times New Roman"/>
              </a:rPr>
              <a:t>сверстниками.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82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35676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latin typeface="Impact" panose="020B0806030902050204" pitchFamily="34" charset="0"/>
                <a:ea typeface="Calibri"/>
                <a:cs typeface="Times New Roman"/>
              </a:rPr>
              <a:t/>
            </a:r>
            <a:br>
              <a:rPr lang="ru-RU" sz="3200" dirty="0" smtClean="0">
                <a:latin typeface="Impact" panose="020B0806030902050204" pitchFamily="34" charset="0"/>
                <a:ea typeface="Calibri"/>
                <a:cs typeface="Times New Roman"/>
              </a:rPr>
            </a:br>
            <a:r>
              <a:rPr lang="ru-RU" sz="3200" dirty="0" smtClean="0">
                <a:latin typeface="Impact" panose="020B0806030902050204" pitchFamily="34" charset="0"/>
                <a:ea typeface="Calibri"/>
                <a:cs typeface="Times New Roman"/>
              </a:rPr>
              <a:t>В </a:t>
            </a:r>
            <a:r>
              <a:rPr lang="ru-RU" sz="3200" dirty="0">
                <a:latin typeface="Impact" panose="020B0806030902050204" pitchFamily="34" charset="0"/>
                <a:ea typeface="Calibri"/>
                <a:cs typeface="Times New Roman"/>
              </a:rPr>
              <a:t>основу сопровождения развития ребенка положены следующие </a:t>
            </a:r>
            <a:r>
              <a:rPr lang="ru-RU" sz="3200" b="1" dirty="0">
                <a:latin typeface="Impact" panose="020B0806030902050204" pitchFamily="34" charset="0"/>
                <a:ea typeface="Calibri"/>
                <a:cs typeface="Times New Roman"/>
              </a:rPr>
              <a:t>принципы</a:t>
            </a:r>
            <a:r>
              <a:rPr lang="ru-RU" sz="3200" dirty="0">
                <a:latin typeface="Impact" panose="020B0806030902050204" pitchFamily="34" charset="0"/>
                <a:ea typeface="Calibri"/>
                <a:cs typeface="Times New Roman"/>
              </a:rPr>
              <a:t>:</a:t>
            </a:r>
            <a:br>
              <a:rPr lang="ru-RU" sz="3200" dirty="0">
                <a:latin typeface="Impact" panose="020B0806030902050204" pitchFamily="34" charset="0"/>
                <a:ea typeface="Calibri"/>
                <a:cs typeface="Times New Roman"/>
              </a:rPr>
            </a:br>
            <a:endParaRPr lang="ru-RU" sz="3200" dirty="0">
              <a:latin typeface="Impact" panose="020B080603090205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2800" dirty="0">
                <a:ea typeface="Calibri"/>
                <a:cs typeface="Times New Roman"/>
              </a:rPr>
              <a:t>рекомендательный характер советов сопровождающего,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a typeface="Calibri"/>
                <a:cs typeface="Times New Roman"/>
              </a:rPr>
              <a:t>приоритет интересов сопровождаемого,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a typeface="Calibri"/>
                <a:cs typeface="Times New Roman"/>
              </a:rPr>
              <a:t>непрерывность сопровождения,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ea typeface="Calibri"/>
                <a:cs typeface="Times New Roman"/>
              </a:rPr>
              <a:t>комплексный подход </a:t>
            </a:r>
            <a:r>
              <a:rPr lang="ru-RU" sz="2800" dirty="0">
                <a:ea typeface="Calibri"/>
                <a:cs typeface="Times New Roman"/>
              </a:rPr>
              <a:t>сопровождения.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214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04088"/>
            <a:ext cx="8363272" cy="114300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Impact" panose="020B0806030902050204" pitchFamily="34" charset="0"/>
                <a:ea typeface="Calibri"/>
                <a:cs typeface="Times New Roman"/>
              </a:rPr>
              <a:t>Направления психолого-педагогического сопровождения:</a:t>
            </a:r>
            <a:r>
              <a:rPr lang="ru-RU" sz="2800" dirty="0">
                <a:latin typeface="Impact" panose="020B0806030902050204" pitchFamily="34" charset="0"/>
                <a:ea typeface="Calibri"/>
                <a:cs typeface="Times New Roman"/>
              </a:rPr>
              <a:t/>
            </a:r>
            <a:br>
              <a:rPr lang="ru-RU" sz="2800" dirty="0">
                <a:latin typeface="Impact" panose="020B0806030902050204" pitchFamily="34" charset="0"/>
                <a:ea typeface="Calibri"/>
                <a:cs typeface="Times New Roman"/>
              </a:rPr>
            </a:br>
            <a:endParaRPr lang="ru-RU" sz="2800" dirty="0">
              <a:latin typeface="Impact" panose="020B080603090205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2800" b="1" dirty="0" smtClean="0">
                <a:ea typeface="Calibri"/>
                <a:cs typeface="Times New Roman"/>
              </a:rPr>
              <a:t>профилактическое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a typeface="Calibri"/>
                <a:cs typeface="Times New Roman"/>
              </a:rPr>
              <a:t> диагностическое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a typeface="Calibri"/>
                <a:cs typeface="Times New Roman"/>
              </a:rPr>
              <a:t>консультативное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0BD0D9"/>
              </a:buClr>
            </a:pPr>
            <a:r>
              <a:rPr lang="ru-RU" sz="2800" b="1" dirty="0" smtClean="0">
                <a:solidFill>
                  <a:prstClr val="black"/>
                </a:solidFill>
                <a:ea typeface="Calibri"/>
                <a:cs typeface="Times New Roman"/>
              </a:rPr>
              <a:t>развивающее</a:t>
            </a:r>
            <a:endParaRPr lang="ru-RU" sz="28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0BD0D9"/>
              </a:buClr>
            </a:pPr>
            <a:r>
              <a:rPr lang="ru-RU" sz="28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ea typeface="Calibri"/>
                <a:cs typeface="Times New Roman"/>
              </a:rPr>
              <a:t>коррекционное</a:t>
            </a:r>
            <a:endParaRPr lang="ru-RU" sz="28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0BD0D9"/>
              </a:buClr>
            </a:pPr>
            <a:r>
              <a:rPr lang="ru-RU" sz="2800" b="1" dirty="0" smtClean="0">
                <a:solidFill>
                  <a:prstClr val="black"/>
                </a:solidFill>
                <a:ea typeface="Calibri"/>
                <a:cs typeface="Times New Roman"/>
              </a:rPr>
              <a:t>просветительско-образовательное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799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Impact" panose="020B0806030902050204" pitchFamily="34" charset="0"/>
                <a:ea typeface="Calibri"/>
                <a:cs typeface="Times New Roman"/>
              </a:rPr>
              <a:t>Модель психолого-педагогического сопровождения детей в детском </a:t>
            </a:r>
            <a:r>
              <a:rPr lang="ru-RU" sz="2800" b="1" dirty="0" smtClean="0">
                <a:latin typeface="Impact" panose="020B0806030902050204" pitchFamily="34" charset="0"/>
                <a:ea typeface="Calibri"/>
                <a:cs typeface="Times New Roman"/>
              </a:rPr>
              <a:t>саду</a:t>
            </a:r>
            <a:endParaRPr lang="ru-RU" sz="2800" dirty="0">
              <a:latin typeface="Impact" panose="020B080603090205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8912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 smtClean="0">
                <a:ea typeface="Calibri"/>
                <a:cs typeface="Times New Roman"/>
              </a:rPr>
              <a:t>- </a:t>
            </a:r>
            <a:r>
              <a:rPr lang="ru-RU" sz="2200" b="1" dirty="0" smtClean="0">
                <a:ea typeface="Calibri"/>
                <a:cs typeface="Times New Roman"/>
              </a:rPr>
              <a:t>организация работы ПМП (к</a:t>
            </a:r>
            <a:r>
              <a:rPr lang="ru-RU" sz="2200" b="1" dirty="0" smtClean="0">
                <a:ea typeface="Calibri"/>
                <a:cs typeface="Times New Roman"/>
              </a:rPr>
              <a:t>)</a:t>
            </a:r>
            <a:endParaRPr lang="ru-RU" sz="22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 smtClean="0">
                <a:ea typeface="Calibri"/>
                <a:cs typeface="Times New Roman"/>
              </a:rPr>
              <a:t> </a:t>
            </a:r>
            <a:r>
              <a:rPr lang="ru-RU" sz="2200" b="1" dirty="0" smtClean="0">
                <a:ea typeface="Calibri"/>
                <a:cs typeface="Times New Roman"/>
              </a:rPr>
              <a:t>- систематическое наблюдение </a:t>
            </a:r>
            <a:r>
              <a:rPr lang="ru-RU" sz="2200" dirty="0" smtClean="0">
                <a:ea typeface="Calibri"/>
                <a:cs typeface="Times New Roman"/>
              </a:rPr>
              <a:t>за детьми в разных видах деятельности и постоянная </a:t>
            </a:r>
            <a:r>
              <a:rPr lang="ru-RU" sz="2200" b="1" dirty="0" smtClean="0">
                <a:ea typeface="Calibri"/>
                <a:cs typeface="Times New Roman"/>
              </a:rPr>
              <a:t>фиксация результатов </a:t>
            </a:r>
            <a:r>
              <a:rPr lang="ru-RU" sz="2200" dirty="0" smtClean="0">
                <a:ea typeface="Calibri"/>
                <a:cs typeface="Times New Roman"/>
              </a:rPr>
              <a:t>наблюдений;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 smtClean="0">
                <a:ea typeface="Calibri"/>
                <a:cs typeface="Times New Roman"/>
              </a:rPr>
              <a:t>- </a:t>
            </a:r>
            <a:r>
              <a:rPr lang="ru-RU" sz="2200" b="1" dirty="0" smtClean="0">
                <a:ea typeface="Calibri"/>
                <a:cs typeface="Times New Roman"/>
              </a:rPr>
              <a:t>осуществление мониторинга результативности </a:t>
            </a:r>
            <a:r>
              <a:rPr lang="ru-RU" sz="2200" dirty="0" smtClean="0">
                <a:ea typeface="Calibri"/>
                <a:cs typeface="Times New Roman"/>
              </a:rPr>
              <a:t>психолого-педагогической деятельности и планирование индивидуальной работы с детьми через </a:t>
            </a:r>
            <a:r>
              <a:rPr lang="ru-RU" sz="2200" b="1" dirty="0" smtClean="0">
                <a:ea typeface="Calibri"/>
                <a:cs typeface="Times New Roman"/>
              </a:rPr>
              <a:t>выстраивание индивидуальных образовательных маршрутов</a:t>
            </a:r>
            <a:r>
              <a:rPr lang="ru-RU" sz="2200" dirty="0" smtClean="0">
                <a:ea typeface="Calibri"/>
                <a:cs typeface="Times New Roman"/>
              </a:rPr>
              <a:t>.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305932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solidFill>
                  <a:srgbClr val="04617B"/>
                </a:solidFill>
                <a:latin typeface="Impact" panose="020B0806030902050204" pitchFamily="34" charset="0"/>
                <a:ea typeface="Calibri"/>
                <a:cs typeface="Times New Roman"/>
              </a:rPr>
              <a:t>Алгоритм п</a:t>
            </a:r>
            <a:r>
              <a:rPr lang="ru-RU" sz="3200" dirty="0" smtClean="0">
                <a:latin typeface="Impact" panose="020B0806030902050204" pitchFamily="34" charset="0"/>
                <a:ea typeface="Calibri"/>
                <a:cs typeface="Times New Roman"/>
              </a:rPr>
              <a:t>оследовательности </a:t>
            </a:r>
            <a:r>
              <a:rPr lang="ru-RU" sz="3200" dirty="0">
                <a:latin typeface="Impact" panose="020B0806030902050204" pitchFamily="34" charset="0"/>
                <a:ea typeface="Calibri"/>
                <a:cs typeface="Times New Roman"/>
              </a:rPr>
              <a:t>работы </a:t>
            </a:r>
            <a:r>
              <a:rPr lang="ru-RU" sz="3200" dirty="0" smtClean="0">
                <a:latin typeface="Impact" panose="020B0806030902050204" pitchFamily="34" charset="0"/>
                <a:ea typeface="Calibri"/>
                <a:cs typeface="Times New Roman"/>
              </a:rPr>
              <a:t/>
            </a:r>
            <a:br>
              <a:rPr lang="ru-RU" sz="3200" dirty="0" smtClean="0">
                <a:latin typeface="Impact" panose="020B0806030902050204" pitchFamily="34" charset="0"/>
                <a:ea typeface="Calibri"/>
                <a:cs typeface="Times New Roman"/>
              </a:rPr>
            </a:br>
            <a:r>
              <a:rPr lang="ru-RU" sz="3200" dirty="0" smtClean="0">
                <a:latin typeface="Impact" panose="020B0806030902050204" pitchFamily="34" charset="0"/>
                <a:ea typeface="Calibri"/>
                <a:cs typeface="Times New Roman"/>
              </a:rPr>
              <a:t>по </a:t>
            </a:r>
            <a:r>
              <a:rPr lang="ru-RU" sz="3200" dirty="0">
                <a:latin typeface="Impact" panose="020B0806030902050204" pitchFamily="34" charset="0"/>
                <a:ea typeface="Calibri"/>
                <a:cs typeface="Times New Roman"/>
              </a:rPr>
              <a:t>сопровождению </a:t>
            </a:r>
            <a:r>
              <a:rPr lang="ru-RU" sz="3200" dirty="0" smtClean="0">
                <a:latin typeface="Impact" panose="020B0806030902050204" pitchFamily="34" charset="0"/>
                <a:ea typeface="Calibri"/>
                <a:cs typeface="Times New Roman"/>
              </a:rPr>
              <a:t>ребенка:</a:t>
            </a:r>
            <a:endParaRPr lang="ru-RU" sz="3200" dirty="0">
              <a:latin typeface="Impact" panose="020B080603090205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2400" u="sng" dirty="0" smtClean="0"/>
              <a:t>1 этап: ПРЕДВАРИТЕЛЬНАЯ РАБОТА</a:t>
            </a:r>
            <a:r>
              <a:rPr lang="ru-RU" sz="2400" dirty="0" smtClean="0"/>
              <a:t> </a:t>
            </a:r>
            <a:endParaRPr lang="ru-RU" sz="2400" b="1" dirty="0" smtClean="0">
              <a:ea typeface="Calibri"/>
              <a:cs typeface="Times New Roman"/>
            </a:endParaRPr>
          </a:p>
          <a:p>
            <a:r>
              <a:rPr lang="ru-RU" sz="2800" b="1" dirty="0" smtClean="0">
                <a:ea typeface="Calibri"/>
                <a:cs typeface="Times New Roman"/>
              </a:rPr>
              <a:t>Постановка проблем</a:t>
            </a:r>
            <a:endParaRPr lang="ru-RU" sz="28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a typeface="Calibri"/>
                <a:cs typeface="Times New Roman"/>
              </a:rPr>
              <a:t>Анализ </a:t>
            </a:r>
            <a:r>
              <a:rPr lang="ru-RU" sz="2800" b="1" dirty="0">
                <a:ea typeface="Calibri"/>
                <a:cs typeface="Times New Roman"/>
              </a:rPr>
              <a:t>полученной </a:t>
            </a:r>
            <a:r>
              <a:rPr lang="ru-RU" sz="2800" b="1" dirty="0" smtClean="0">
                <a:ea typeface="Calibri"/>
                <a:cs typeface="Times New Roman"/>
              </a:rPr>
              <a:t>информации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u="sng" dirty="0" smtClean="0"/>
              <a:t>2 этап(ОСНОВНОЙ)</a:t>
            </a:r>
            <a:r>
              <a:rPr lang="ru-RU" sz="2400" dirty="0" smtClean="0"/>
              <a:t> </a:t>
            </a:r>
            <a:endParaRPr lang="ru-RU" sz="24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a typeface="Calibri"/>
                <a:cs typeface="Times New Roman"/>
              </a:rPr>
              <a:t>Разработка плана комплексной помощи</a:t>
            </a:r>
            <a:endParaRPr lang="ru-RU" sz="28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a typeface="Calibri"/>
                <a:cs typeface="Times New Roman"/>
              </a:rPr>
              <a:t>Реализация </a:t>
            </a:r>
            <a:r>
              <a:rPr lang="ru-RU" sz="2800" b="1" dirty="0" smtClean="0">
                <a:ea typeface="Calibri"/>
                <a:cs typeface="Times New Roman"/>
              </a:rPr>
              <a:t>плана </a:t>
            </a:r>
            <a:r>
              <a:rPr lang="ru-RU" sz="2800" dirty="0" smtClean="0">
                <a:ea typeface="Calibri"/>
                <a:cs typeface="Times New Roman"/>
              </a:rPr>
              <a:t>по решению </a:t>
            </a:r>
            <a:r>
              <a:rPr lang="ru-RU" sz="2800" dirty="0" smtClean="0">
                <a:ea typeface="Calibri"/>
                <a:cs typeface="Times New Roman"/>
              </a:rPr>
              <a:t>проблемы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u="sng" dirty="0" smtClean="0"/>
              <a:t>3 этап (ИТОГОВЫЙ) </a:t>
            </a:r>
            <a:endParaRPr lang="ru-RU" sz="2400" u="sng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ea typeface="Calibri"/>
                <a:cs typeface="Times New Roman"/>
              </a:rPr>
              <a:t> </a:t>
            </a:r>
            <a:r>
              <a:rPr lang="ru-RU" sz="2800" b="1" dirty="0" smtClean="0">
                <a:ea typeface="Calibri"/>
                <a:cs typeface="Times New Roman"/>
              </a:rPr>
              <a:t>Осмысление и оценка результатов </a:t>
            </a:r>
            <a:r>
              <a:rPr lang="ru-RU" sz="2800" dirty="0" smtClean="0">
                <a:ea typeface="Calibri"/>
                <a:cs typeface="Times New Roman"/>
              </a:rPr>
              <a:t>деятельности по сопровождению.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5334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44016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latin typeface="Impact" panose="020B0806030902050204" pitchFamily="34" charset="0"/>
                <a:ea typeface="Calibri"/>
                <a:cs typeface="Times New Roman"/>
              </a:rPr>
              <a:t>Итоги </a:t>
            </a:r>
            <a:r>
              <a:rPr lang="ru-RU" sz="3200" dirty="0">
                <a:latin typeface="Impact" panose="020B0806030902050204" pitchFamily="34" charset="0"/>
                <a:ea typeface="Calibri"/>
                <a:cs typeface="Times New Roman"/>
              </a:rPr>
              <a:t>психолого-педагогического сопровождения ребёнка </a:t>
            </a:r>
            <a:r>
              <a:rPr lang="ru-RU" sz="2400" dirty="0" smtClean="0">
                <a:latin typeface="Impact" panose="020B0806030902050204" pitchFamily="34" charset="0"/>
                <a:ea typeface="Calibri"/>
                <a:cs typeface="Times New Roman"/>
              </a:rPr>
              <a:t>: </a:t>
            </a:r>
            <a:r>
              <a:rPr lang="ru-RU" sz="2400" dirty="0">
                <a:latin typeface="Impact" panose="020B0806030902050204" pitchFamily="34" charset="0"/>
                <a:ea typeface="Calibri"/>
                <a:cs typeface="Times New Roman"/>
              </a:rPr>
              <a:t/>
            </a:r>
            <a:br>
              <a:rPr lang="ru-RU" sz="2400" dirty="0">
                <a:latin typeface="Impact" panose="020B0806030902050204" pitchFamily="34" charset="0"/>
                <a:ea typeface="Calibri"/>
                <a:cs typeface="Times New Roman"/>
              </a:rPr>
            </a:br>
            <a:endParaRPr lang="ru-RU" sz="2400" dirty="0">
              <a:latin typeface="Impact" panose="020B080603090205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600" dirty="0" smtClean="0">
                <a:ea typeface="Calibri"/>
                <a:cs typeface="Times New Roman"/>
              </a:rPr>
              <a:t>формирование </a:t>
            </a:r>
            <a:r>
              <a:rPr lang="ru-RU" sz="9600" dirty="0">
                <a:ea typeface="Calibri"/>
                <a:cs typeface="Times New Roman"/>
              </a:rPr>
              <a:t>у всех участников педагогического процесса понятийного аппарата; </a:t>
            </a:r>
            <a:endParaRPr lang="ru-RU" sz="9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600" dirty="0" smtClean="0">
                <a:ea typeface="Calibri"/>
                <a:cs typeface="Times New Roman"/>
              </a:rPr>
              <a:t>разработка  </a:t>
            </a:r>
            <a:r>
              <a:rPr lang="ru-RU" sz="9600" dirty="0">
                <a:ea typeface="Calibri"/>
                <a:cs typeface="Times New Roman"/>
              </a:rPr>
              <a:t>индивидуального </a:t>
            </a:r>
            <a:r>
              <a:rPr lang="ru-RU" sz="9600" dirty="0" smtClean="0">
                <a:ea typeface="Calibri"/>
                <a:cs typeface="Times New Roman"/>
              </a:rPr>
              <a:t> образовательного маршрута  дошкольников</a:t>
            </a:r>
            <a:r>
              <a:rPr lang="ru-RU" sz="9600" dirty="0">
                <a:ea typeface="Calibri"/>
                <a:cs typeface="Times New Roman"/>
              </a:rPr>
              <a:t>;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600" dirty="0" smtClean="0">
                <a:ea typeface="Calibri"/>
                <a:cs typeface="Times New Roman"/>
              </a:rPr>
              <a:t>разработка  алгоритма </a:t>
            </a:r>
            <a:r>
              <a:rPr lang="ru-RU" sz="9600" dirty="0">
                <a:ea typeface="Calibri"/>
                <a:cs typeface="Times New Roman"/>
              </a:rPr>
              <a:t>психолого-педагогического сопровождения;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600" dirty="0" smtClean="0">
                <a:ea typeface="Calibri"/>
                <a:cs typeface="Times New Roman"/>
              </a:rPr>
              <a:t>разработка </a:t>
            </a:r>
            <a:r>
              <a:rPr lang="ru-RU" sz="9600" dirty="0">
                <a:ea typeface="Calibri"/>
                <a:cs typeface="Times New Roman"/>
              </a:rPr>
              <a:t>схемы взаимодействия в работе специалистов детского сада и воспитателей</a:t>
            </a:r>
            <a:r>
              <a:rPr lang="ru-RU" sz="9600" dirty="0" smtClean="0">
                <a:ea typeface="Calibri"/>
                <a:cs typeface="Times New Roman"/>
              </a:rPr>
              <a:t>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600" b="1" dirty="0" smtClean="0">
                <a:ea typeface="Calibri"/>
                <a:cs typeface="Times New Roman"/>
              </a:rPr>
              <a:t>организация работы ПМП(к), </a:t>
            </a:r>
            <a:r>
              <a:rPr lang="ru-RU" sz="9600" dirty="0" smtClean="0">
                <a:ea typeface="Calibri"/>
                <a:cs typeface="Times New Roman"/>
              </a:rPr>
              <a:t>подготовка необходимой документации;</a:t>
            </a:r>
            <a:endParaRPr lang="ru-RU" sz="9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9600" dirty="0">
                <a:ea typeface="Calibri"/>
                <a:cs typeface="Times New Roman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5573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37419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Impact" panose="020B0806030902050204" pitchFamily="34" charset="0"/>
              </a:rPr>
              <a:t>ПМПК – психолого-медико-педагогическая комиссия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ea typeface="Calibri"/>
                <a:cs typeface="Times New Roman"/>
              </a:rPr>
              <a:t>Положение </a:t>
            </a:r>
            <a:r>
              <a:rPr lang="ru-RU" sz="1800" dirty="0">
                <a:ea typeface="Calibri"/>
                <a:cs typeface="Times New Roman"/>
              </a:rPr>
              <a:t>о психолого-медико-педагогической комиссии </a:t>
            </a:r>
            <a:r>
              <a:rPr lang="ru-RU" sz="1800" dirty="0" smtClean="0">
                <a:ea typeface="Calibri"/>
                <a:cs typeface="Times New Roman"/>
              </a:rPr>
              <a:t>(</a:t>
            </a:r>
            <a:r>
              <a:rPr lang="ru-RU" sz="1800" dirty="0" smtClean="0">
                <a:solidFill>
                  <a:prstClr val="black"/>
                </a:solidFill>
                <a:ea typeface="Calibri"/>
                <a:cs typeface="Times New Roman"/>
              </a:rPr>
              <a:t>ПРИКАЗ </a:t>
            </a:r>
            <a:r>
              <a:rPr lang="ru-RU" sz="1800" dirty="0" smtClean="0">
                <a:ea typeface="Calibri"/>
                <a:cs typeface="Times New Roman"/>
              </a:rPr>
              <a:t>МИНОБРА </a:t>
            </a:r>
            <a:r>
              <a:rPr lang="ru-RU" sz="1800" dirty="0">
                <a:ea typeface="Calibri"/>
                <a:cs typeface="Times New Roman"/>
              </a:rPr>
              <a:t>И НАУКИ </a:t>
            </a:r>
            <a:r>
              <a:rPr lang="ru-RU" sz="1800" dirty="0" smtClean="0">
                <a:ea typeface="Calibri"/>
                <a:cs typeface="Times New Roman"/>
              </a:rPr>
              <a:t>Р Ф от </a:t>
            </a:r>
            <a:r>
              <a:rPr lang="ru-RU" sz="1800" dirty="0">
                <a:ea typeface="Calibri"/>
                <a:cs typeface="Times New Roman"/>
              </a:rPr>
              <a:t>20 сентября 2013 года N </a:t>
            </a:r>
            <a:r>
              <a:rPr lang="ru-RU" sz="1800" dirty="0" smtClean="0">
                <a:ea typeface="Calibri"/>
                <a:cs typeface="Times New Roman"/>
              </a:rPr>
              <a:t>1082 </a:t>
            </a:r>
            <a:r>
              <a:rPr lang="ru-RU" sz="1800" u="sng" dirty="0" smtClean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http</a:t>
            </a:r>
            <a:r>
              <a:rPr lang="ru-RU" sz="1800" u="sng" dirty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://</a:t>
            </a:r>
            <a:r>
              <a:rPr lang="ru-RU" sz="1800" u="sng" dirty="0" smtClean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docs.cntd.ru/document/499048913</a:t>
            </a:r>
            <a:r>
              <a:rPr lang="ru-RU" sz="1800" u="sng" dirty="0" smtClean="0">
                <a:solidFill>
                  <a:srgbClr val="0000FF"/>
                </a:solidFill>
                <a:ea typeface="Calibri"/>
                <a:cs typeface="Times New Roman"/>
              </a:rPr>
              <a:t>)</a:t>
            </a:r>
            <a:endParaRPr lang="ru-RU" sz="1800" u="sng" dirty="0">
              <a:solidFill>
                <a:srgbClr val="0000FF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ea typeface="Calibri"/>
                <a:cs typeface="Times New Roman"/>
              </a:rPr>
              <a:t>ЦПМПК  Ярославской области </a:t>
            </a:r>
            <a:r>
              <a:rPr lang="en-US" sz="1800" dirty="0" smtClean="0">
                <a:ea typeface="Calibri"/>
                <a:cs typeface="Times New Roman"/>
                <a:hlinkClick r:id="rId3"/>
              </a:rPr>
              <a:t>http</a:t>
            </a:r>
            <a:r>
              <a:rPr lang="en-US" sz="1800" dirty="0">
                <a:ea typeface="Calibri"/>
                <a:cs typeface="Times New Roman"/>
                <a:hlinkClick r:id="rId3"/>
              </a:rPr>
              <a:t>://cpd.yaroslavl.ru/</a:t>
            </a:r>
            <a:r>
              <a:rPr lang="ru-RU" sz="1800" dirty="0" smtClean="0">
                <a:ea typeface="Calibri"/>
                <a:cs typeface="Times New Roman"/>
                <a:hlinkClick r:id="rId3"/>
              </a:rPr>
              <a:t>ЦПМПК</a:t>
            </a:r>
            <a:r>
              <a:rPr lang="ru-RU" sz="1800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800" dirty="0" smtClean="0"/>
              <a:t>г</a:t>
            </a:r>
            <a:r>
              <a:rPr lang="ru-RU" sz="1800" dirty="0"/>
              <a:t>. Ярославль ул. Некрасова, </a:t>
            </a:r>
            <a:r>
              <a:rPr lang="ru-RU" sz="1800" dirty="0" smtClean="0"/>
              <a:t>58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1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8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800" dirty="0">
              <a:ea typeface="Calibri"/>
              <a:cs typeface="Times New Roman"/>
            </a:endParaRPr>
          </a:p>
          <a:p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374197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Impact" panose="020B0806030902050204" pitchFamily="34" charset="0"/>
              </a:rPr>
              <a:t>ПМПк</a:t>
            </a:r>
            <a:r>
              <a:rPr lang="ru-RU" dirty="0" smtClean="0">
                <a:latin typeface="Impact" panose="020B0806030902050204" pitchFamily="34" charset="0"/>
              </a:rPr>
              <a:t> – психолого-медико-педагогический консилиум образовательного учреждения</a:t>
            </a:r>
          </a:p>
          <a:p>
            <a:r>
              <a:rPr lang="ru-RU" sz="2000" dirty="0"/>
              <a:t>О психолого-медико-педагогическом консилиуме (</a:t>
            </a:r>
            <a:r>
              <a:rPr lang="ru-RU" sz="2000" dirty="0" err="1"/>
              <a:t>ПМПк</a:t>
            </a:r>
            <a:r>
              <a:rPr lang="ru-RU" sz="2000" dirty="0"/>
              <a:t>) образовательного учреждения </a:t>
            </a:r>
            <a:endParaRPr lang="ru-RU" sz="2000" dirty="0" smtClean="0"/>
          </a:p>
          <a:p>
            <a:pPr marL="0" indent="0">
              <a:buNone/>
            </a:pPr>
            <a:r>
              <a:rPr lang="ru-RU" sz="1700" dirty="0" smtClean="0"/>
              <a:t>(</a:t>
            </a:r>
            <a:r>
              <a:rPr lang="ru-RU" sz="1600" dirty="0" smtClean="0"/>
              <a:t>ПИСЬМО МИНОБРАЗОВАНИЯ РФ от 27 марта 2000 года N 27/901-6)</a:t>
            </a:r>
            <a:endParaRPr lang="ru-RU" sz="1600" dirty="0"/>
          </a:p>
          <a:p>
            <a:pPr>
              <a:buNone/>
            </a:pPr>
            <a:r>
              <a:rPr lang="ru-RU" sz="2000" u="sng" dirty="0" smtClean="0">
                <a:hlinkClick r:id="rId4"/>
              </a:rPr>
              <a:t> http</a:t>
            </a:r>
            <a:r>
              <a:rPr lang="ru-RU" sz="2000" u="sng" dirty="0">
                <a:hlinkClick r:id="rId4"/>
              </a:rPr>
              <a:t>://docs.cntd.ru/document/901822210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885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397</TotalTime>
  <Words>675</Words>
  <Application>Microsoft Office PowerPoint</Application>
  <PresentationFormat>Экран (4:3)</PresentationFormat>
  <Paragraphs>95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Психолого-педагогическое сопровождение  ребёнка  в  детском  саду. Работа  ПМПк  детского  сада.</vt:lpstr>
      <vt:lpstr>     Психолого-педагогическое   сопровождение  ребёнка   в    детском    саду. </vt:lpstr>
      <vt:lpstr>Задача  психолого-педагогического сопровождения образовательного процесса - </vt:lpstr>
      <vt:lpstr> В основу сопровождения развития ребенка положены следующие принципы: </vt:lpstr>
      <vt:lpstr>Направления психолого-педагогического сопровождения: </vt:lpstr>
      <vt:lpstr>Модель психолого-педагогического сопровождения детей в детском саду</vt:lpstr>
      <vt:lpstr>Алгоритм последовательности работы  по сопровождению ребенка:</vt:lpstr>
      <vt:lpstr>Итоги психолого-педагогического сопровождения ребёнка :  </vt:lpstr>
      <vt:lpstr>Слайд 9</vt:lpstr>
      <vt:lpstr>ПМПконсилиум ДОУ</vt:lpstr>
      <vt:lpstr>ПМПк может быть создан</vt:lpstr>
      <vt:lpstr>Примерный состав ПМПк:</vt:lpstr>
      <vt:lpstr>Задачами ПМПк образовательного учреждения являются:</vt:lpstr>
      <vt:lpstr>Порядок работы ПМПк:</vt:lpstr>
      <vt:lpstr>Слайд 15</vt:lpstr>
      <vt:lpstr>Документация  ПМПк ДОУ:</vt:lpstr>
      <vt:lpstr>Ожидаемый результат психолого-педагогического сопровождения дошкольников:</vt:lpstr>
      <vt:lpstr>Слайд 18</vt:lpstr>
      <vt:lpstr>Спасибо за внимание!  Всем удачи в работе!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сопровождение  ребёнка  в  детском  саду. Работа  ПМПк  детского  сада.</dc:title>
  <dc:creator>user</dc:creator>
  <cp:lastModifiedBy>User</cp:lastModifiedBy>
  <cp:revision>29</cp:revision>
  <dcterms:created xsi:type="dcterms:W3CDTF">2016-11-26T17:30:58Z</dcterms:created>
  <dcterms:modified xsi:type="dcterms:W3CDTF">2016-11-27T20:43:11Z</dcterms:modified>
</cp:coreProperties>
</file>