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464C75-399B-4B0F-8AD0-C0269E309266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ECC502-ECE7-4F38-BD0A-E7CF9F9B169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/>
              </a:rPr>
              <a:t>Как развить </a:t>
            </a:r>
            <a:r>
              <a:rPr lang="ru-RU" b="1" dirty="0">
                <a:effectLst/>
              </a:rPr>
              <a:t>ручную умелость</a:t>
            </a:r>
            <a:r>
              <a:rPr lang="ru-RU" b="1" dirty="0" smtClean="0">
                <a:effectLst/>
              </a:rPr>
              <a:t>?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Советы от логопеда</a:t>
            </a:r>
            <a:br>
              <a:rPr lang="ru-RU" b="1" dirty="0" smtClean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7406640" cy="1080120"/>
          </a:xfrm>
        </p:spPr>
        <p:txBody>
          <a:bodyPr/>
          <a:lstStyle/>
          <a:p>
            <a:r>
              <a:rPr lang="ru-RU" dirty="0" smtClean="0"/>
              <a:t>Подготовила: учитель-логопед </a:t>
            </a:r>
            <a:r>
              <a:rPr lang="ru-RU" dirty="0" err="1" smtClean="0"/>
              <a:t>Шамина</a:t>
            </a:r>
            <a:r>
              <a:rPr lang="ru-RU" dirty="0" smtClean="0"/>
              <a:t> Л.Н.</a:t>
            </a:r>
            <a:endParaRPr lang="ru-RU" dirty="0"/>
          </a:p>
        </p:txBody>
      </p:sp>
      <p:pic>
        <p:nvPicPr>
          <p:cNvPr id="4" name="Рисунок 3" descr="реб с пальч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C9FF"/>
              </a:clrFrom>
              <a:clrTo>
                <a:srgbClr val="EEC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852936"/>
            <a:ext cx="2526928" cy="2526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11268744" y="274320"/>
            <a:ext cx="216024" cy="202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332656"/>
            <a:ext cx="4104456" cy="5688632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Игры с конструктором, мозаикой, кубиками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lvl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Игры с прищепками</a:t>
            </a: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Игры с лабиринтами.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6795042-2-log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60648"/>
            <a:ext cx="3974841" cy="2160240"/>
          </a:xfrm>
        </p:spPr>
      </p:pic>
      <p:pic>
        <p:nvPicPr>
          <p:cNvPr id="8" name="Рисунок 7" descr="93081-0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1758796" cy="2786211"/>
          </a:xfrm>
          <a:prstGeom prst="rect">
            <a:avLst/>
          </a:prstGeom>
        </p:spPr>
      </p:pic>
      <p:pic>
        <p:nvPicPr>
          <p:cNvPr id="9" name="Рисунок 8" descr="a27bec60ab2d7a206958ad88008bf5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226" y="3861048"/>
            <a:ext cx="3962260" cy="26438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2722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</a:rPr>
              <a:t>Используя различные игры и игрушки для развития ручной умелости, развиваем у ребёнка мелкую моторику, закрепляем умение </a:t>
            </a:r>
            <a:r>
              <a:rPr lang="ru-RU" sz="3600" dirty="0" err="1" smtClean="0">
                <a:effectLst/>
              </a:rPr>
              <a:t>застегать-растегать</a:t>
            </a:r>
            <a:r>
              <a:rPr lang="ru-RU" sz="3600" dirty="0" smtClean="0">
                <a:effectLst/>
              </a:rPr>
              <a:t> пуговицы, молнии, постепенно готовим руку к письму.</a:t>
            </a:r>
            <a:endParaRPr lang="ru-RU" sz="3600" dirty="0">
              <a:effectLst/>
            </a:endParaRPr>
          </a:p>
        </p:txBody>
      </p:sp>
      <p:pic>
        <p:nvPicPr>
          <p:cNvPr id="5" name="Рисунок 4" descr="5c2bfda936a2d19fe1944d7d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996952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Всем удачи!</a:t>
            </a:r>
            <a:endParaRPr lang="ru-RU" dirty="0"/>
          </a:p>
        </p:txBody>
      </p:sp>
      <p:pic>
        <p:nvPicPr>
          <p:cNvPr id="3" name="Рисунок 2" descr="blog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4785504" cy="4000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Ум </a:t>
            </a:r>
            <a:r>
              <a:rPr lang="ru-RU" b="1" dirty="0" smtClean="0"/>
              <a:t>ребенка – в пальчиках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930128" cy="48006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Ребенок постоянно изучает, постигает окружающий мир. </a:t>
            </a:r>
            <a:endParaRPr lang="ru-RU" sz="2600" dirty="0" smtClean="0"/>
          </a:p>
          <a:p>
            <a:r>
              <a:rPr lang="ru-RU" sz="2600" dirty="0" smtClean="0"/>
              <a:t>Основной </a:t>
            </a:r>
            <a:r>
              <a:rPr lang="ru-RU" sz="2600" dirty="0" smtClean="0"/>
              <a:t>метод накопления информации – прикосновения. Ему необходимо все трогать, хватать, гладить и даже пробовать на вкус! </a:t>
            </a:r>
            <a:endParaRPr lang="ru-RU" sz="2600" dirty="0" smtClean="0"/>
          </a:p>
          <a:p>
            <a:r>
              <a:rPr lang="ru-RU" sz="2600" dirty="0" smtClean="0"/>
              <a:t>Доказано</a:t>
            </a:r>
            <a:r>
              <a:rPr lang="ru-RU" sz="2600" dirty="0" smtClean="0"/>
              <a:t>, что речь ребенка и его сенсорный («трогательный») опыт взаимосвязаны. </a:t>
            </a:r>
            <a:endParaRPr lang="ru-RU" sz="2600" dirty="0" smtClean="0"/>
          </a:p>
          <a:p>
            <a:r>
              <a:rPr lang="ru-RU" sz="2600" dirty="0" smtClean="0"/>
              <a:t>Поэтому</a:t>
            </a:r>
            <a:r>
              <a:rPr lang="ru-RU" sz="2600" dirty="0" smtClean="0"/>
              <a:t>, если Вы хотите, чтобы ребенок хорошо говорил, развивайте его ручки! </a:t>
            </a:r>
          </a:p>
          <a:p>
            <a:endParaRPr lang="ru-RU" dirty="0"/>
          </a:p>
        </p:txBody>
      </p:sp>
      <p:pic>
        <p:nvPicPr>
          <p:cNvPr id="4" name="Рисунок 3" descr="лад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085184"/>
            <a:ext cx="2582195" cy="1410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развить </a:t>
            </a:r>
            <a:r>
              <a:rPr lang="ru-RU" b="1" dirty="0" smtClean="0"/>
              <a:t>ручную умелость?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4121608" cy="466344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B0F0"/>
                </a:solidFill>
              </a:rPr>
              <a:t>Запускать пальцами мелкие волчки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</a:p>
          <a:p>
            <a:pPr lvl="0"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Собирать-разбирать матрешек, пирамидки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10" name="Содержимое 9" descr="629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2735592" cy="2946379"/>
          </a:xfrm>
        </p:spPr>
      </p:pic>
      <p:pic>
        <p:nvPicPr>
          <p:cNvPr id="11" name="Рисунок 10" descr="MT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0500"/>
            <a:ext cx="3810000" cy="2857500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581128"/>
            <a:ext cx="283845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4121608" cy="4663440"/>
          </a:xfrm>
        </p:spPr>
        <p:txBody>
          <a:bodyPr/>
          <a:lstStyle/>
          <a:p>
            <a:pPr lvl="0"/>
            <a:r>
              <a:rPr lang="ru-RU" dirty="0" smtClean="0"/>
              <a:t>Разминать пальцами пластилин, глину.</a:t>
            </a:r>
          </a:p>
          <a:p>
            <a:pPr lvl="0"/>
            <a:r>
              <a:rPr lang="ru-RU" dirty="0" smtClean="0"/>
              <a:t>Катать по очереди каждым пальцем камешки, мелкие бусинки, шарики.</a:t>
            </a:r>
          </a:p>
          <a:p>
            <a:endParaRPr lang="ru-RU" dirty="0"/>
          </a:p>
        </p:txBody>
      </p:sp>
      <p:pic>
        <p:nvPicPr>
          <p:cNvPr id="7" name="Содержимое 6" descr="гр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16" b="9699"/>
          <a:stretch>
            <a:fillRect/>
          </a:stretch>
        </p:blipFill>
        <p:spPr>
          <a:xfrm>
            <a:off x="5076056" y="404664"/>
            <a:ext cx="3642370" cy="2431409"/>
          </a:xfrm>
        </p:spPr>
      </p:pic>
      <p:pic>
        <p:nvPicPr>
          <p:cNvPr id="8" name="Рисунок 7" descr="X-inEi_22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428625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08704" y="274320"/>
            <a:ext cx="72008" cy="130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27584" y="188640"/>
            <a:ext cx="4104456" cy="619268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Сжимать и разжимать кулачки, при этом можно играть, как будто кулачок бутончик цветка (утром он проснулся и открылся, а вечером заснул - закрылся, спрятался</a:t>
            </a:r>
            <a:r>
              <a:rPr lang="ru-RU" sz="2000" b="1" dirty="0" smtClean="0">
                <a:solidFill>
                  <a:srgbClr val="00B050"/>
                </a:solidFill>
              </a:rPr>
              <a:t>).</a:t>
            </a:r>
          </a:p>
          <a:p>
            <a:pPr lvl="0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B0F0"/>
                </a:solidFill>
              </a:rPr>
              <a:t>Делать мягкие кулачки, которые можно легко разжать и в которые взрослый может просунуть свои пальцы, и крепкие, которые не разожмешь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 lvl="0">
              <a:buNone/>
            </a:pPr>
            <a:endParaRPr lang="ru-RU" sz="2000" b="1" dirty="0" smtClean="0">
              <a:solidFill>
                <a:srgbClr val="00B0F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FFC000"/>
                </a:solidFill>
              </a:rPr>
              <a:t>Барабанить всеми пальцами обеих рук по столу.</a:t>
            </a:r>
          </a:p>
          <a:p>
            <a:endParaRPr lang="ru-RU" dirty="0"/>
          </a:p>
        </p:txBody>
      </p:sp>
      <p:pic>
        <p:nvPicPr>
          <p:cNvPr id="12" name="Содержимое 11" descr="мелкая мотори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4355976" cy="2870002"/>
          </a:xfrm>
        </p:spPr>
      </p:pic>
      <p:pic>
        <p:nvPicPr>
          <p:cNvPr id="13" name="Рисунок 12" descr="i_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93096"/>
            <a:ext cx="344805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10692680" y="274320"/>
            <a:ext cx="1008112" cy="58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404664"/>
            <a:ext cx="3888432" cy="5832648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/>
              <a:t>Двумя пальцами руки (указательным и средним) "ходить" по столу, сначала медленно, как будто кто-то крадется, а потом быстро, как будто бежит. Упражнение проводите сначала правой, а потом левой рукой</a:t>
            </a:r>
            <a:r>
              <a:rPr lang="ru-RU" sz="2200" dirty="0" smtClean="0"/>
              <a:t>.</a:t>
            </a:r>
          </a:p>
          <a:p>
            <a:pPr lvl="0"/>
            <a:endParaRPr lang="ru-RU" sz="2200" dirty="0" smtClean="0"/>
          </a:p>
          <a:p>
            <a:pPr lvl="0"/>
            <a:r>
              <a:rPr lang="ru-RU" sz="2000" dirty="0" smtClean="0"/>
              <a:t>Показать отдельно только один палец - указательный, затем два (указательный и средний), далее три, четыре, пять.</a:t>
            </a:r>
          </a:p>
          <a:p>
            <a:endParaRPr lang="ru-RU" dirty="0"/>
          </a:p>
        </p:txBody>
      </p:sp>
      <p:pic>
        <p:nvPicPr>
          <p:cNvPr id="9" name="Содержимое 8" descr="razvivayuschie-igr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3657600" cy="1251284"/>
          </a:xfrm>
        </p:spPr>
      </p:pic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909" y="2564904"/>
            <a:ext cx="3992091" cy="3992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92680" y="274638"/>
            <a:ext cx="144016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4800600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Кистями рук делать "фонарики".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Хлопать в ладоши тихо и громко, в разном темпе.</a:t>
            </a:r>
          </a:p>
          <a:p>
            <a:pPr lvl="0"/>
            <a:r>
              <a:rPr lang="ru-RU" sz="2400" b="1" dirty="0" smtClean="0">
                <a:solidFill>
                  <a:srgbClr val="FFC000"/>
                </a:solidFill>
              </a:rPr>
              <a:t>Собирать все пальцы в щепотку (пальчики собрались вместе - разбежались).</a:t>
            </a:r>
          </a:p>
          <a:p>
            <a:endParaRPr lang="ru-RU" dirty="0"/>
          </a:p>
        </p:txBody>
      </p:sp>
      <p:pic>
        <p:nvPicPr>
          <p:cNvPr id="5" name="Рисунок 4" descr="palchiki_igri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2B2B4"/>
              </a:clrFrom>
              <a:clrTo>
                <a:srgbClr val="B2B2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060848"/>
            <a:ext cx="4824536" cy="42777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11079008" y="274320"/>
            <a:ext cx="45719" cy="202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476672"/>
            <a:ext cx="3977592" cy="38884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Нанизывать крупные пуговицы, шарики, бусинки на нитку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lvl="0"/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Использование шнуровок.</a:t>
            </a:r>
          </a:p>
          <a:p>
            <a:pPr lvl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Наматывать тонкую проволоку в цветной обмотке на катушку, на собственный палец (получается колечко или спираль</a:t>
            </a:r>
            <a:r>
              <a:rPr lang="ru-RU" b="1" dirty="0" smtClean="0">
                <a:solidFill>
                  <a:srgbClr val="00B050"/>
                </a:solidFill>
              </a:rPr>
              <a:t>), наматываем нить на основу.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6" descr="uaT5CntZva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3657600" cy="2743200"/>
          </a:xfrm>
        </p:spPr>
      </p:pic>
      <p:pic>
        <p:nvPicPr>
          <p:cNvPr id="8" name="Рисунок 7" descr="6f741599c6a2ae89d60be478655ee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84984"/>
            <a:ext cx="2885306" cy="3289249"/>
          </a:xfrm>
          <a:prstGeom prst="rect">
            <a:avLst/>
          </a:prstGeom>
        </p:spPr>
      </p:pic>
      <p:pic>
        <p:nvPicPr>
          <p:cNvPr id="9" name="Рисунок 8" descr="igrush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437112"/>
            <a:ext cx="3041408" cy="22730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8704" y="274638"/>
            <a:ext cx="288032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48006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>Завязывать узлы на толстой веревке, на шнуре.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Застегивать пуговицы, крючки, молнии, замочки, закручивать крышки, заводить механические игрушки ключиками.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sens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4224469" cy="3168352"/>
          </a:xfrm>
          <a:prstGeom prst="rect">
            <a:avLst/>
          </a:prstGeom>
        </p:spPr>
      </p:pic>
      <p:pic>
        <p:nvPicPr>
          <p:cNvPr id="5" name="Рисунок 4" descr="sam_1142_(300x225)_w300_h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3913617" cy="29352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364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Как развить ручную умелость? Советы от логопеда  </vt:lpstr>
      <vt:lpstr>Ум ребенка – в пальчиках </vt:lpstr>
      <vt:lpstr>Как развить ручную умелость?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Используя различные игры и игрушки для развития ручной умелости, развиваем у ребёнка мелкую моторику, закрепляем умение застегать-растегать пуговицы, молнии, постепенно готовим руку к письму.</vt:lpstr>
      <vt:lpstr>Всем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развить ручную умелость? Советы от логопеда</dc:title>
  <dc:creator>User</dc:creator>
  <cp:lastModifiedBy>User</cp:lastModifiedBy>
  <cp:revision>9</cp:revision>
  <dcterms:created xsi:type="dcterms:W3CDTF">2017-02-15T17:39:06Z</dcterms:created>
  <dcterms:modified xsi:type="dcterms:W3CDTF">2017-02-15T19:08:24Z</dcterms:modified>
</cp:coreProperties>
</file>