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B0A6E2-BB94-49A5-906C-A07B2CBD13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474E47-9A81-4809-91A7-4178F6A17F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Практические  аспекты работы  педагогов </a:t>
            </a:r>
            <a:br>
              <a:rPr lang="ru-RU" dirty="0" smtClean="0"/>
            </a:br>
            <a:r>
              <a:rPr lang="ru-RU" dirty="0" smtClean="0"/>
              <a:t>с  детьми  с ОВЗ  в ДОУ.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61048"/>
            <a:ext cx="7854696" cy="23286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Подготовила: </a:t>
            </a:r>
            <a:r>
              <a:rPr lang="ru-RU" dirty="0" err="1" smtClean="0"/>
              <a:t>Шамина</a:t>
            </a:r>
            <a:r>
              <a:rPr lang="ru-RU" dirty="0" smtClean="0"/>
              <a:t> Л.Н., учитель-логопед </a:t>
            </a:r>
            <a:endParaRPr lang="ru-RU" dirty="0" smtClean="0"/>
          </a:p>
          <a:p>
            <a:pPr algn="ctr"/>
            <a:r>
              <a:rPr lang="ru-RU" dirty="0" smtClean="0"/>
              <a:t>МДОУ </a:t>
            </a:r>
            <a:r>
              <a:rPr lang="ru-RU" dirty="0" smtClean="0"/>
              <a:t>детский сад «Росинка</a:t>
            </a:r>
            <a:r>
              <a:rPr lang="ru-RU" dirty="0" smtClean="0"/>
              <a:t>»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г.Мышкин Ярославской обл.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13.03.2017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044608" y="260648"/>
            <a:ext cx="72008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389120"/>
          </a:xfrm>
        </p:spPr>
        <p:txBody>
          <a:bodyPr/>
          <a:lstStyle/>
          <a:p>
            <a:r>
              <a:rPr lang="ru-RU" b="1" dirty="0" smtClean="0"/>
              <a:t>7. </a:t>
            </a:r>
            <a:r>
              <a:rPr lang="ru-RU" b="1" u="sng" dirty="0" smtClean="0"/>
              <a:t>Снижена потребность в общении</a:t>
            </a:r>
            <a:r>
              <a:rPr lang="ru-RU" b="1" dirty="0" smtClean="0"/>
              <a:t> </a:t>
            </a:r>
            <a:r>
              <a:rPr lang="ru-RU" dirty="0" smtClean="0"/>
              <a:t>как со сверстниками, так и со взрослыми.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u="sng" dirty="0" smtClean="0"/>
              <a:t>8.  Имеются нарушения речевых функций</a:t>
            </a:r>
            <a:r>
              <a:rPr lang="ru-RU" dirty="0" smtClean="0"/>
              <a:t>, либо все компоненты языковой системы не сформированы.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Необходимы систематические коррекционно-развивающие занятия с логопедом, развитие диалога.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4608" y="476672"/>
            <a:ext cx="36004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10. Наблюдается </a:t>
            </a:r>
            <a:r>
              <a:rPr lang="ru-RU" b="1" dirty="0" smtClean="0"/>
              <a:t>низкая работоспособность</a:t>
            </a:r>
            <a:r>
              <a:rPr lang="ru-RU" dirty="0" smtClean="0"/>
              <a:t> в результате повышенной истощаемости, вследствие возникновения у детей явлений </a:t>
            </a:r>
            <a:r>
              <a:rPr lang="ru-RU" b="1" dirty="0" smtClean="0"/>
              <a:t>психомоторной расторможенности.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11. Наблюдается </a:t>
            </a:r>
            <a:r>
              <a:rPr lang="ru-RU" b="1" dirty="0" err="1" smtClean="0"/>
              <a:t>несформированность</a:t>
            </a:r>
            <a:r>
              <a:rPr lang="ru-RU" b="1" dirty="0" smtClean="0"/>
              <a:t> произвольного поведения</a:t>
            </a:r>
            <a:r>
              <a:rPr lang="ru-RU" dirty="0" smtClean="0"/>
              <a:t> по типу психической </a:t>
            </a:r>
          </a:p>
          <a:p>
            <a:pPr>
              <a:buNone/>
            </a:pPr>
            <a:r>
              <a:rPr lang="ru-RU" dirty="0" smtClean="0"/>
              <a:t>    неустойчивости, расторможенность влечений, учебной мотивации.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Необходима смена деятельности по мере утомляемости, динамические паузы (или отдых),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коррекционно-развивающие занятия с психологом.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Типичные затруднения </a:t>
            </a:r>
            <a:br>
              <a:rPr lang="ru-RU" sz="3600" b="1" dirty="0" smtClean="0"/>
            </a:br>
            <a:r>
              <a:rPr lang="ru-RU" sz="3600" b="1" dirty="0" smtClean="0"/>
              <a:t>(общие проблемы) у детей с ОВЗ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ru-RU" dirty="0" smtClean="0"/>
              <a:t>1. Отсутствует мотивация к познавательной деятельности, ограниченны представления </a:t>
            </a:r>
          </a:p>
          <a:p>
            <a:pPr>
              <a:buNone/>
            </a:pPr>
            <a:r>
              <a:rPr lang="ru-RU" dirty="0" smtClean="0"/>
              <a:t>    об окружающем мире;</a:t>
            </a:r>
          </a:p>
          <a:p>
            <a:r>
              <a:rPr lang="ru-RU" dirty="0" smtClean="0"/>
              <a:t>2. Темп выполнения заданий очень низкий;</a:t>
            </a:r>
          </a:p>
          <a:p>
            <a:r>
              <a:rPr lang="ru-RU" dirty="0" smtClean="0"/>
              <a:t>3. Нуждается в постоянной помощи взрослого;</a:t>
            </a:r>
          </a:p>
          <a:p>
            <a:r>
              <a:rPr lang="ru-RU" dirty="0" smtClean="0"/>
              <a:t>4. Низкий уровень свойств внимания (устойчивость, концентрация, переключение);</a:t>
            </a:r>
          </a:p>
          <a:p>
            <a:r>
              <a:rPr lang="ru-RU" dirty="0" smtClean="0"/>
              <a:t>5. Низкий уровень развития речи, мышления;</a:t>
            </a:r>
          </a:p>
          <a:p>
            <a:r>
              <a:rPr lang="ru-RU" dirty="0" smtClean="0"/>
              <a:t>6. Трудности в понимании инструкций;</a:t>
            </a:r>
          </a:p>
          <a:p>
            <a:r>
              <a:rPr lang="ru-RU" dirty="0" smtClean="0"/>
              <a:t>7. Инфантилизм;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0188624" y="658368"/>
            <a:ext cx="21602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44616"/>
          </a:xfrm>
        </p:spPr>
        <p:txBody>
          <a:bodyPr>
            <a:normAutofit/>
          </a:bodyPr>
          <a:lstStyle/>
          <a:p>
            <a:r>
              <a:rPr lang="ru-RU" dirty="0" smtClean="0"/>
              <a:t>8. Нарушение координации движений;</a:t>
            </a:r>
          </a:p>
          <a:p>
            <a:r>
              <a:rPr lang="ru-RU" dirty="0" smtClean="0"/>
              <a:t>9. Низкая самооценка;</a:t>
            </a:r>
          </a:p>
          <a:p>
            <a:r>
              <a:rPr lang="ru-RU" dirty="0" smtClean="0"/>
              <a:t>10. Повышенная тревожность, многие дети с ОВЗ отмечаются повышенной впечатлительностью (тревожностью): болезненно реагируют на тон голоса, отмечается малейшее изменение в настроении;</a:t>
            </a:r>
          </a:p>
          <a:p>
            <a:r>
              <a:rPr lang="ru-RU" dirty="0" smtClean="0"/>
              <a:t>11. Низкий уровень развития мелкой и крупной моторики;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8624" y="404664"/>
            <a:ext cx="288032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12. Для большинства таких детей характерна повышенная утомляемость. Они быстро  становятся вялыми или раздражительными, плаксивыми, с трудом сосредотачиваются на задании. При неудачах быстро утрачивают интерес, отказываются от выполнения задания.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У некоторых детей в результате утомления возникает двигательное беспокойство;   У других детей отмечается повышенная возбудимость, беспокойство, склонность к вспышкам раздражительности, упрямству.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5696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>Удачи в работе!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 означает аббревиатура ОВЗ?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ru-RU" dirty="0" smtClean="0"/>
              <a:t>Расшифровка гласит: </a:t>
            </a:r>
            <a:r>
              <a:rPr lang="ru-RU" b="1" dirty="0" smtClean="0"/>
              <a:t>ограниченные возможности  здоровья. </a:t>
            </a:r>
          </a:p>
          <a:p>
            <a:r>
              <a:rPr lang="ru-RU" dirty="0" smtClean="0"/>
              <a:t>К данной категории относятся лица, которые имеют особенности в развитии как в физическом, так и в психологическом. </a:t>
            </a:r>
          </a:p>
          <a:p>
            <a:r>
              <a:rPr lang="ru-RU" dirty="0" smtClean="0"/>
              <a:t>Фраза «дети с ОВЗ» означает, что данным детям </a:t>
            </a:r>
            <a:r>
              <a:rPr lang="ru-RU" b="1" dirty="0" smtClean="0"/>
              <a:t>необходимо создание специальных условий для жизни и обучения.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332656"/>
          <a:ext cx="8064896" cy="633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588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Категория детей с ОВЗ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Варианты программ ФГОС НОО обучающихся с ОВЗ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447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Глухие дети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1.1, 1.2, 1.3, 1.4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447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Слабослышащие дети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2.1, 2.2, 2.3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447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Слепые дети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3.1, 3.2, 3.3, 3.4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447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Слабовидящие дети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4.1, 4.2, 4.3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639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Дети с тяжелыми нарушениями речи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5.1, 5.2, 5.3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447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Дети с нарушениями ОДА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6.1, 6.2, 6.3, 6.4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4165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Дети с задержкой психического развития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7.1, 7.2, 7.3 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</a:tr>
              <a:tr h="588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Дети с расстройствами </a:t>
                      </a:r>
                      <a:r>
                        <a:rPr lang="ru-RU" sz="1400" b="1" dirty="0" err="1" smtClean="0"/>
                        <a:t>аутистического</a:t>
                      </a:r>
                      <a:r>
                        <a:rPr lang="ru-RU" sz="1400" b="1" dirty="0" smtClean="0"/>
                        <a:t> спектра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8.1, 8.2, 8.3, 8.4 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</a:tr>
              <a:tr h="931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Дети с умственной отсталостью (интеллектуальными нарушениями) 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ФГОС образования обучающихся с умственной отсталостью (интеллектуальными нарушениями) - </a:t>
                      </a:r>
                      <a:r>
                        <a:rPr lang="ru-RU" sz="1400" b="1" dirty="0" smtClean="0"/>
                        <a:t>варианты 1, 2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Психолого-педагогическая характеристика детей с ОВЗ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ru-RU" dirty="0" smtClean="0"/>
              <a:t>1. У детей наблюдается </a:t>
            </a:r>
            <a:r>
              <a:rPr lang="ru-RU" b="1" dirty="0" smtClean="0"/>
              <a:t>низкий уровень развития восприятия</a:t>
            </a:r>
            <a:r>
              <a:rPr lang="ru-RU" dirty="0" smtClean="0"/>
              <a:t>. Это проявляется в необходимости более длительного времени для приема и переработки сенсорной информации, детям недостаточно знаний об окружающем мире.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Таким детям необходимо давать больше времени для восприятия любой информации, изучения любого предмета всеми органами чувств.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Всё озвучиваем и объясняем, даём практически изучить (потрогать, попробовать на вкус, запах и т.д.)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4608" y="358945"/>
            <a:ext cx="7200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28592"/>
          </a:xfrm>
        </p:spPr>
        <p:txBody>
          <a:bodyPr/>
          <a:lstStyle/>
          <a:p>
            <a:r>
              <a:rPr lang="ru-RU" b="1" dirty="0" smtClean="0"/>
              <a:t>2. Недостаточно сформированы пространственные представления</a:t>
            </a:r>
            <a:r>
              <a:rPr lang="ru-RU" dirty="0" smtClean="0"/>
              <a:t>, дети с ОВЗ часто не могут осуществлять полноценный анализ формы, установить симметричность, тождественность частей конструируемых фигур, расположить конструкцию на плоскости, соединить ее в единое целое.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Поэтому обязательно изучаем целый предмет и его части, обязательно даём образец (схема, пример изображения), ненавязчиво помогаем (подсказка, пошаговая инструкция)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0592" y="332656"/>
            <a:ext cx="36004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688632"/>
          </a:xfrm>
        </p:spPr>
        <p:txBody>
          <a:bodyPr/>
          <a:lstStyle/>
          <a:p>
            <a:r>
              <a:rPr lang="ru-RU" dirty="0" smtClean="0"/>
              <a:t>3</a:t>
            </a:r>
            <a:r>
              <a:rPr lang="ru-RU" b="1" dirty="0" smtClean="0"/>
              <a:t>. Внимание неустойчивое, рассеянное, дети с трудом переключаются с одной деятельности на другую. </a:t>
            </a:r>
            <a:r>
              <a:rPr lang="ru-RU" dirty="0" smtClean="0"/>
              <a:t>Недостатки организации внимания обуславливаются слабым развитием интеллектуальной активности детей, несовершенством навыков и умений самоконтроля, недостаточным развитием чувства ответственности и интереса к учению.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Необходимо поддерживать интерес и мотивацию, учитывать интересы и пристрастия, создание ситуаций успеха.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8624" y="404664"/>
            <a:ext cx="288032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3. Память ограничена в объеме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u="sng" dirty="0" smtClean="0"/>
              <a:t>преобладает кратковременная над долговременной,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механическая над логической</a:t>
            </a:r>
            <a:r>
              <a:rPr lang="ru-RU" dirty="0" smtClean="0"/>
              <a:t>, </a:t>
            </a:r>
          </a:p>
          <a:p>
            <a:r>
              <a:rPr lang="ru-RU" u="sng" dirty="0" smtClean="0"/>
              <a:t>наглядная над словесной.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   4. </a:t>
            </a:r>
            <a:r>
              <a:rPr lang="ru-RU" b="1" u="sng" dirty="0" smtClean="0"/>
              <a:t>Наглядно-действенное</a:t>
            </a:r>
            <a:r>
              <a:rPr lang="ru-RU" b="1" dirty="0" smtClean="0"/>
              <a:t> мышление </a:t>
            </a:r>
            <a:r>
              <a:rPr lang="ru-RU" dirty="0" smtClean="0"/>
              <a:t>развито в большей степени, чем наглядно-образное и особенно словесно-логическое.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Следовательно, необходимо постоянное повторение, использование наглядности, практическое  получение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9756576" y="548680"/>
            <a:ext cx="216024" cy="155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89120"/>
          </a:xfrm>
        </p:spPr>
        <p:txBody>
          <a:bodyPr/>
          <a:lstStyle/>
          <a:p>
            <a:r>
              <a:rPr lang="ru-RU" dirty="0" smtClean="0"/>
              <a:t>5. </a:t>
            </a:r>
            <a:r>
              <a:rPr lang="ru-RU" b="1" dirty="0" smtClean="0"/>
              <a:t>Снижена познавательная активность</a:t>
            </a:r>
            <a:r>
              <a:rPr lang="ru-RU" dirty="0" smtClean="0"/>
              <a:t>, отмечается замедленный темп переработки информации.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Требуется более длительное время на понимание инструкции, восприятия информации (пошаговая инструкция, вариативность вопросов, при необходимости упростить материал).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188624" y="332656"/>
            <a:ext cx="72008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6. Игровая деятельность не сформирована</a:t>
            </a:r>
            <a:r>
              <a:rPr lang="ru-RU" dirty="0" smtClean="0"/>
              <a:t>. Сюжеты игры обычны, способы общения и </a:t>
            </a:r>
          </a:p>
          <a:p>
            <a:pPr>
              <a:buNone/>
            </a:pPr>
            <a:r>
              <a:rPr lang="ru-RU" dirty="0" smtClean="0"/>
              <a:t>     сами игровые роли бедны.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Необходимо обучать игре и игровым действиям.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Часто взрослый берёт на себя ведущую роль, постепенно отходя на второй план.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775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Практические  аспекты работы  педагогов  с  детьми  с ОВЗ  в ДОУ.</vt:lpstr>
      <vt:lpstr>Что означает аббревиатура ОВЗ?</vt:lpstr>
      <vt:lpstr>Слайд 3</vt:lpstr>
      <vt:lpstr>Психолого-педагогическая характеристика детей с ОВЗ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Типичные затруднения  (общие проблемы) у детей с ОВЗ </vt:lpstr>
      <vt:lpstr>Слайд 13</vt:lpstr>
      <vt:lpstr>Слайд 14</vt:lpstr>
      <vt:lpstr>СПАСИБО за внимание! Удачи в работе!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 аспекты работы  педагогов  с  детьми  с ОВЗ  в ДОУ.</dc:title>
  <dc:creator>User</dc:creator>
  <cp:lastModifiedBy>вв</cp:lastModifiedBy>
  <cp:revision>9</cp:revision>
  <dcterms:created xsi:type="dcterms:W3CDTF">2017-03-12T18:17:22Z</dcterms:created>
  <dcterms:modified xsi:type="dcterms:W3CDTF">2017-03-13T05:24:46Z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