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E63A8-0EED-402C-8D11-6A0C377DB0C1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82FE-343D-493F-8C30-8F5D0A4789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Речевое  развитие  дошкольника</a:t>
            </a:r>
            <a:endParaRPr lang="ru-RU" sz="4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2351112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Составил: учитель-логопед МДОУ детский сад «Росинка»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Шамина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Л.Н.</a:t>
            </a:r>
          </a:p>
          <a:p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</a:rPr>
              <a:t>28.04.2016</a:t>
            </a: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slide_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" b="28156"/>
          <a:stretch>
            <a:fillRect/>
          </a:stretch>
        </p:blipFill>
        <p:spPr>
          <a:xfrm>
            <a:off x="-540568" y="0"/>
            <a:ext cx="4032448" cy="2204864"/>
          </a:xfrm>
          <a:prstGeom prst="rect">
            <a:avLst/>
          </a:prstGeom>
        </p:spPr>
      </p:pic>
      <p:pic>
        <p:nvPicPr>
          <p:cNvPr id="6" name="Рисунок 5" descr="slide_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" b="28156"/>
          <a:stretch>
            <a:fillRect/>
          </a:stretch>
        </p:blipFill>
        <p:spPr>
          <a:xfrm>
            <a:off x="4499992" y="0"/>
            <a:ext cx="4032448" cy="2204864"/>
          </a:xfrm>
          <a:prstGeom prst="rect">
            <a:avLst/>
          </a:prstGeom>
        </p:spPr>
      </p:pic>
      <p:pic>
        <p:nvPicPr>
          <p:cNvPr id="7" name="Рисунок 6" descr="slide_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454" b="28156"/>
          <a:stretch>
            <a:fillRect/>
          </a:stretch>
        </p:blipFill>
        <p:spPr>
          <a:xfrm>
            <a:off x="323528" y="4293096"/>
            <a:ext cx="4032448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Логопедическая   помощь: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Коррекция   звукопроизношения   на   </a:t>
            </a:r>
            <a:r>
              <a:rPr lang="ru-RU" b="1" dirty="0" err="1" smtClean="0">
                <a:latin typeface="Monotype Corsiva" pitchFamily="66" charset="0"/>
              </a:rPr>
              <a:t>логопункте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(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ФНР</a:t>
            </a:r>
            <a:r>
              <a:rPr lang="ru-RU" dirty="0" smtClean="0">
                <a:latin typeface="Monotype Corsiva" pitchFamily="66" charset="0"/>
              </a:rPr>
              <a:t>, 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ФФНР,   ЛГНР</a:t>
            </a:r>
            <a:r>
              <a:rPr lang="ru-RU" dirty="0" smtClean="0">
                <a:latin typeface="Monotype Corsiva" pitchFamily="66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r>
              <a:rPr lang="ru-RU" b="1" dirty="0" smtClean="0">
                <a:latin typeface="Monotype Corsiva" pitchFamily="66" charset="0"/>
              </a:rPr>
              <a:t>Коррекция ОНР </a:t>
            </a:r>
            <a:r>
              <a:rPr lang="ru-RU" dirty="0" smtClean="0">
                <a:latin typeface="Monotype Corsiva" pitchFamily="66" charset="0"/>
              </a:rPr>
              <a:t>(общего недоразвития речи) – </a:t>
            </a:r>
            <a:r>
              <a:rPr lang="ru-RU" b="1" dirty="0" smtClean="0">
                <a:latin typeface="Monotype Corsiva" pitchFamily="66" charset="0"/>
              </a:rPr>
              <a:t>комплексная   работа   в   условии   работы комбинированной   группы </a:t>
            </a:r>
            <a:r>
              <a:rPr lang="ru-RU" dirty="0" smtClean="0">
                <a:latin typeface="Monotype Corsiva" pitchFamily="66" charset="0"/>
              </a:rPr>
              <a:t>(после прохождения ЦПМПК)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Условия  успеха  коррекционной  работы: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331640" y="2852936"/>
            <a:ext cx="3168352" cy="25922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  <a:latin typeface="Monotype Corsiva" pitchFamily="66" charset="0"/>
              </a:rPr>
              <a:t>РЕБЁНОК</a:t>
            </a:r>
            <a:endParaRPr lang="ru-RU" sz="3600" b="1" dirty="0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196752"/>
            <a:ext cx="3168352" cy="2304256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УЧИТЕЛЬ - ЛОГОПЕД</a:t>
            </a:r>
            <a:endParaRPr lang="ru-RU" sz="32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39952" y="2780928"/>
            <a:ext cx="3672408" cy="25202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РОДИТЕЛИ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slide_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76" b="10101"/>
          <a:stretch>
            <a:fillRect/>
          </a:stretch>
        </p:blipFill>
        <p:spPr>
          <a:xfrm>
            <a:off x="0" y="0"/>
            <a:ext cx="9036496" cy="6165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Показатели   речевого    развития: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627784" y="2636912"/>
            <a:ext cx="3707904" cy="25202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Звукопроизношение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87824" y="908720"/>
            <a:ext cx="3240360" cy="23762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Грамматический строй речи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547664" y="4149080"/>
            <a:ext cx="3024336" cy="25649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Словарный запас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1844824"/>
            <a:ext cx="3096344" cy="25202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Фонематическое восприятие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27984" y="4149080"/>
            <a:ext cx="2880320" cy="24482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Monotype Corsiva" pitchFamily="66" charset="0"/>
              </a:rPr>
              <a:t>Связная речь</a:t>
            </a:r>
            <a:endParaRPr lang="ru-RU" sz="28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2204864"/>
            <a:ext cx="2952328" cy="22322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Лексическая сторона речи</a:t>
            </a:r>
            <a:endParaRPr lang="ru-RU" sz="24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Звукопроизношение: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556792"/>
          <a:ext cx="8496943" cy="2880320"/>
        </p:xfrm>
        <a:graphic>
          <a:graphicData uri="http://schemas.openxmlformats.org/drawingml/2006/table">
            <a:tbl>
              <a:tblPr/>
              <a:tblGrid>
                <a:gridCol w="1104603"/>
                <a:gridCol w="1444481"/>
                <a:gridCol w="1444481"/>
                <a:gridCol w="1274541"/>
                <a:gridCol w="1359511"/>
                <a:gridCol w="1869326"/>
              </a:tblGrid>
              <a:tr h="9463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Возраст ребенка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1-2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2-3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3-4,5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– 6 годам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6-7(8 годам)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9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Звуки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 О   Э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   М    Б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   Ы    У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   В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   Д   Н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   Г   Х    </a:t>
                      </a: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   З    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Ль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Ш  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Щ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72514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Нельзя просить сказать тот звук, который ребёнок не умеет  ещё произносить!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Лучше обратиться к  логопеду за консультацией.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Фонематическое   восприятие: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Умение слышать и выделять на слух заданный звук (изолировано, в слогах, словах)</a:t>
            </a:r>
          </a:p>
          <a:p>
            <a:r>
              <a:rPr lang="ru-RU" b="1" dirty="0" smtClean="0">
                <a:latin typeface="Monotype Corsiva" pitchFamily="66" charset="0"/>
              </a:rPr>
              <a:t>Уметь выделять начальный </a:t>
            </a: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ударный гласный звук</a:t>
            </a:r>
          </a:p>
          <a:p>
            <a:r>
              <a:rPr lang="ru-RU" b="1" dirty="0" smtClean="0">
                <a:latin typeface="Monotype Corsiva" pitchFamily="66" charset="0"/>
              </a:rPr>
              <a:t>Уметь выделять 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начальный согласный звук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5" name="Рисунок 4" descr="u9Na563Oo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717022">
            <a:off x="3213807" y="4015024"/>
            <a:ext cx="2829694" cy="282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Грамматический строй речи: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Умеет  </a:t>
            </a:r>
            <a:r>
              <a:rPr lang="ru-RU" b="1" dirty="0" smtClean="0">
                <a:latin typeface="Monotype Corsiva" pitchFamily="66" charset="0"/>
              </a:rPr>
              <a:t>согласовывать </a:t>
            </a:r>
            <a:r>
              <a:rPr lang="ru-RU" dirty="0" smtClean="0">
                <a:latin typeface="Monotype Corsiva" pitchFamily="66" charset="0"/>
              </a:rPr>
              <a:t> существительное  с прилагательным, существительное  с  глаголом  в роде, числе и падеже</a:t>
            </a:r>
          </a:p>
          <a:p>
            <a:r>
              <a:rPr lang="ru-RU" dirty="0" smtClean="0">
                <a:latin typeface="Monotype Corsiva" pitchFamily="66" charset="0"/>
              </a:rPr>
              <a:t>Употребляет  в  речи  </a:t>
            </a:r>
            <a:r>
              <a:rPr lang="ru-RU" b="1" dirty="0" smtClean="0">
                <a:latin typeface="Monotype Corsiva" pitchFamily="66" charset="0"/>
              </a:rPr>
              <a:t>простые  и  сложные предлоги</a:t>
            </a:r>
          </a:p>
          <a:p>
            <a:r>
              <a:rPr lang="ru-RU" dirty="0" smtClean="0">
                <a:latin typeface="Monotype Corsiva" pitchFamily="66" charset="0"/>
              </a:rPr>
              <a:t>В  речи  употребляет  </a:t>
            </a:r>
            <a:r>
              <a:rPr lang="ru-RU" b="1" dirty="0" smtClean="0">
                <a:latin typeface="Monotype Corsiva" pitchFamily="66" charset="0"/>
              </a:rPr>
              <a:t>сложносочинённые  и сложноподчинённые 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Лексическая сторона речи: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Monotype Corsiva" pitchFamily="66" charset="0"/>
              </a:rPr>
              <a:t>Свободно </a:t>
            </a:r>
            <a:r>
              <a:rPr lang="ru-RU" dirty="0" smtClean="0">
                <a:latin typeface="Monotype Corsiva" pitchFamily="66" charset="0"/>
              </a:rPr>
              <a:t> пользуется  </a:t>
            </a:r>
            <a:r>
              <a:rPr lang="ru-RU" b="1" dirty="0" smtClean="0">
                <a:latin typeface="Monotype Corsiva" pitchFamily="66" charset="0"/>
              </a:rPr>
              <a:t>обобщающими </a:t>
            </a:r>
            <a:r>
              <a:rPr lang="ru-RU" b="1" dirty="0">
                <a:latin typeface="Monotype Corsiva" pitchFamily="66" charset="0"/>
              </a:rPr>
              <a:t>словами,</a:t>
            </a:r>
            <a:r>
              <a:rPr lang="ru-RU" dirty="0">
                <a:latin typeface="Monotype Corsiva" pitchFamily="66" charset="0"/>
              </a:rPr>
              <a:t> группируя </a:t>
            </a:r>
            <a:r>
              <a:rPr lang="ru-RU" dirty="0" smtClean="0">
                <a:latin typeface="Monotype Corsiva" pitchFamily="66" charset="0"/>
              </a:rPr>
              <a:t> предметы</a:t>
            </a:r>
            <a:r>
              <a:rPr lang="ru-RU" dirty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</a:rPr>
              <a:t> по</a:t>
            </a:r>
            <a:r>
              <a:rPr lang="ru-RU" dirty="0">
                <a:latin typeface="Monotype Corsiva" pitchFamily="66" charset="0"/>
              </a:rPr>
              <a:t> </a:t>
            </a:r>
            <a:r>
              <a:rPr lang="ru-RU" dirty="0" smtClean="0">
                <a:latin typeface="Monotype Corsiva" pitchFamily="66" charset="0"/>
              </a:rPr>
              <a:t> родовым признакам (</a:t>
            </a:r>
            <a:r>
              <a:rPr lang="ru-RU" dirty="0">
                <a:latin typeface="Monotype Corsiva" pitchFamily="66" charset="0"/>
              </a:rPr>
              <a:t>профессии, транспорт, посуда, инструменты, овощи, фрукты, ягоды, времена года, сутки, одежда, обувь, головные уборы, посуда, мебель, бытовая техника или приборы, домашние и дикие животные и птицы, насекомые) </a:t>
            </a:r>
          </a:p>
          <a:p>
            <a:r>
              <a:rPr lang="ru-RU" dirty="0">
                <a:latin typeface="Monotype Corsiva" pitchFamily="66" charset="0"/>
              </a:rPr>
              <a:t>Развивается смысловая сторона речи ребенка 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(</a:t>
            </a:r>
            <a:r>
              <a:rPr lang="ru-RU" b="1" dirty="0">
                <a:latin typeface="Monotype Corsiva" pitchFamily="66" charset="0"/>
              </a:rPr>
              <a:t>синонимы, антонимы</a:t>
            </a:r>
            <a:r>
              <a:rPr lang="ru-RU" dirty="0">
                <a:latin typeface="Monotype Corsiva" pitchFamily="66" charset="0"/>
              </a:rPr>
              <a:t>, оттенки значений слов, выбор  точных, подходящих выражений, употребление слов в разных значениях)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Словарь: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Monotype Corsiva" pitchFamily="66" charset="0"/>
              </a:rPr>
              <a:t>Словарь  </a:t>
            </a:r>
            <a:r>
              <a:rPr lang="ru-RU" dirty="0" smtClean="0">
                <a:latin typeface="Monotype Corsiva" pitchFamily="66" charset="0"/>
              </a:rPr>
              <a:t>около 3000 - </a:t>
            </a:r>
            <a:r>
              <a:rPr lang="ru-RU" dirty="0">
                <a:latin typeface="Monotype Corsiva" pitchFamily="66" charset="0"/>
              </a:rPr>
              <a:t>4000 слов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lvl="0"/>
            <a:r>
              <a:rPr lang="ru-RU" dirty="0" smtClean="0">
                <a:latin typeface="Monotype Corsiva" pitchFamily="66" charset="0"/>
              </a:rPr>
              <a:t>Точное  употребление  слов</a:t>
            </a:r>
          </a:p>
          <a:p>
            <a:pPr lvl="0"/>
            <a:r>
              <a:rPr lang="ru-RU" dirty="0" err="1" smtClean="0">
                <a:latin typeface="Monotype Corsiva" pitchFamily="66" charset="0"/>
              </a:rPr>
              <a:t>Сложнослоговая</a:t>
            </a:r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err="1" smtClean="0">
                <a:latin typeface="Monotype Corsiva" pitchFamily="66" charset="0"/>
              </a:rPr>
              <a:t>стуктура</a:t>
            </a:r>
            <a:r>
              <a:rPr lang="ru-RU" dirty="0" smtClean="0">
                <a:latin typeface="Monotype Corsiva" pitchFamily="66" charset="0"/>
              </a:rPr>
              <a:t>  слов  не  искажена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Связная речь: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Monotype Corsiva" pitchFamily="66" charset="0"/>
              </a:rPr>
              <a:t>Хорошо  </a:t>
            </a:r>
            <a:r>
              <a:rPr lang="ru-RU" b="1" dirty="0">
                <a:latin typeface="Monotype Corsiva" pitchFamily="66" charset="0"/>
              </a:rPr>
              <a:t>понимает прочитанное</a:t>
            </a:r>
            <a:r>
              <a:rPr lang="ru-RU" dirty="0">
                <a:latin typeface="Monotype Corsiva" pitchFamily="66" charset="0"/>
              </a:rPr>
              <a:t>, отвечает на </a:t>
            </a:r>
            <a:br>
              <a:rPr lang="ru-RU" dirty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>вопросы по содержанию и </a:t>
            </a:r>
            <a:r>
              <a:rPr lang="ru-RU" b="1" dirty="0">
                <a:latin typeface="Monotype Corsiva" pitchFamily="66" charset="0"/>
              </a:rPr>
              <a:t>способен пересказать сказку, короткие рассказы.</a:t>
            </a:r>
          </a:p>
          <a:p>
            <a:r>
              <a:rPr lang="ru-RU" dirty="0">
                <a:latin typeface="Monotype Corsiva" pitchFamily="66" charset="0"/>
              </a:rPr>
              <a:t>Использует синонимические выражения, </a:t>
            </a:r>
            <a:r>
              <a:rPr lang="ru-RU" b="1" dirty="0">
                <a:latin typeface="Monotype Corsiva" pitchFamily="66" charset="0"/>
              </a:rPr>
              <a:t>способен участвовать в коллективном </a:t>
            </a:r>
            <a:r>
              <a:rPr lang="ru-RU" b="1" dirty="0" smtClean="0">
                <a:latin typeface="Monotype Corsiva" pitchFamily="66" charset="0"/>
              </a:rPr>
              <a:t>пересказе</a:t>
            </a:r>
            <a:r>
              <a:rPr lang="ru-RU" b="1" dirty="0">
                <a:latin typeface="Monotype Corsiva" pitchFamily="66" charset="0"/>
              </a:rPr>
              <a:t>. </a:t>
            </a:r>
          </a:p>
          <a:p>
            <a:r>
              <a:rPr lang="ru-RU" b="1" dirty="0">
                <a:latin typeface="Monotype Corsiva" pitchFamily="66" charset="0"/>
              </a:rPr>
              <a:t>Может  рассказывать по картинке </a:t>
            </a:r>
            <a:r>
              <a:rPr lang="ru-RU" dirty="0">
                <a:latin typeface="Monotype Corsiva" pitchFamily="66" charset="0"/>
              </a:rPr>
              <a:t>(по серии картин), об игрушке (о нескольких игрушках) и о чем-то из личного опыта, передавая завязку, кульминацию и развязку. 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smtClean="0">
                <a:latin typeface="Monotype Corsiva" pitchFamily="66" charset="0"/>
              </a:rPr>
              <a:t>Способен </a:t>
            </a:r>
            <a:r>
              <a:rPr lang="ru-RU" dirty="0">
                <a:latin typeface="Monotype Corsiva" pitchFamily="66" charset="0"/>
              </a:rPr>
              <a:t>выходить за рамки реального, вообразив предшествовавшие и последующие события.</a:t>
            </a:r>
          </a:p>
          <a:p>
            <a:r>
              <a:rPr lang="ru-RU" dirty="0">
                <a:latin typeface="Monotype Corsiva" pitchFamily="66" charset="0"/>
              </a:rPr>
              <a:t>Может подметить в рассказе  не    только существенное, но и детали, </a:t>
            </a:r>
            <a:r>
              <a:rPr lang="ru-RU" dirty="0" smtClean="0">
                <a:latin typeface="Monotype Corsiva" pitchFamily="66" charset="0"/>
              </a:rPr>
              <a:t>частности</a:t>
            </a:r>
            <a:r>
              <a:rPr lang="ru-RU" dirty="0">
                <a:latin typeface="Monotype Corsiva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veta_fioletovyy_goluboy_zelenyy_perlamutr_1920x10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Повод обращения к логопеду: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Monotype Corsiva" pitchFamily="66" charset="0"/>
              </a:rPr>
              <a:t>Речь не чёткая, смазанная (смягчает или оглушает звуки, «сюсюкает»)</a:t>
            </a:r>
          </a:p>
          <a:p>
            <a:r>
              <a:rPr lang="ru-RU" dirty="0" smtClean="0">
                <a:latin typeface="Monotype Corsiva" pitchFamily="66" charset="0"/>
              </a:rPr>
              <a:t>Не все звуки произносит чётко и правильно ( есть замены звуков)</a:t>
            </a:r>
          </a:p>
          <a:p>
            <a:r>
              <a:rPr lang="ru-RU" dirty="0" smtClean="0">
                <a:latin typeface="Monotype Corsiva" pitchFamily="66" charset="0"/>
              </a:rPr>
              <a:t>Нарушена слоговая структура слов </a:t>
            </a:r>
          </a:p>
          <a:p>
            <a:r>
              <a:rPr lang="ru-RU" dirty="0" smtClean="0">
                <a:latin typeface="Monotype Corsiva" pitchFamily="66" charset="0"/>
              </a:rPr>
              <a:t>Нарушение фонематического слуха (не различает звуки на слух)</a:t>
            </a:r>
          </a:p>
          <a:p>
            <a:r>
              <a:rPr lang="ru-RU" dirty="0" smtClean="0">
                <a:latin typeface="Monotype Corsiva" pitchFamily="66" charset="0"/>
              </a:rPr>
              <a:t>Не может правильно согласовывать слова в предложениях</a:t>
            </a:r>
          </a:p>
          <a:p>
            <a:r>
              <a:rPr lang="ru-RU" dirty="0" smtClean="0">
                <a:latin typeface="Monotype Corsiva" pitchFamily="66" charset="0"/>
              </a:rPr>
              <a:t>Появились запинки в речи или резко замолчал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296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Речевое  развитие  дошкольника</vt:lpstr>
      <vt:lpstr>Показатели   речевого    развития:</vt:lpstr>
      <vt:lpstr>Звукопроизношение:</vt:lpstr>
      <vt:lpstr>Фонематическое   восприятие:</vt:lpstr>
      <vt:lpstr>Грамматический строй речи:</vt:lpstr>
      <vt:lpstr>Лексическая сторона речи:</vt:lpstr>
      <vt:lpstr>Словарь:</vt:lpstr>
      <vt:lpstr>Связная речь:</vt:lpstr>
      <vt:lpstr>Повод обращения к логопеду:</vt:lpstr>
      <vt:lpstr>Логопедическая   помощь:</vt:lpstr>
      <vt:lpstr>Условия  успеха  коррекционной  работы: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развитие дошкольника</dc:title>
  <dc:creator>User</dc:creator>
  <cp:lastModifiedBy>User</cp:lastModifiedBy>
  <cp:revision>15</cp:revision>
  <dcterms:created xsi:type="dcterms:W3CDTF">2016-04-27T17:38:08Z</dcterms:created>
  <dcterms:modified xsi:type="dcterms:W3CDTF">2016-04-27T20:07:01Z</dcterms:modified>
</cp:coreProperties>
</file>